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8"/>
  </p:notesMasterIdLst>
  <p:sldIdLst>
    <p:sldId id="256" r:id="rId2"/>
    <p:sldId id="258" r:id="rId3"/>
    <p:sldId id="318" r:id="rId4"/>
    <p:sldId id="317" r:id="rId5"/>
    <p:sldId id="320" r:id="rId6"/>
    <p:sldId id="319" r:id="rId7"/>
    <p:sldId id="257" r:id="rId8"/>
    <p:sldId id="259" r:id="rId9"/>
    <p:sldId id="293" r:id="rId10"/>
    <p:sldId id="292" r:id="rId11"/>
    <p:sldId id="323" r:id="rId12"/>
    <p:sldId id="324" r:id="rId13"/>
    <p:sldId id="325" r:id="rId14"/>
    <p:sldId id="326" r:id="rId15"/>
    <p:sldId id="327" r:id="rId16"/>
    <p:sldId id="328" r:id="rId17"/>
    <p:sldId id="329" r:id="rId18"/>
    <p:sldId id="267" r:id="rId19"/>
    <p:sldId id="268" r:id="rId20"/>
    <p:sldId id="299" r:id="rId21"/>
    <p:sldId id="304" r:id="rId22"/>
    <p:sldId id="300" r:id="rId23"/>
    <p:sldId id="322" r:id="rId24"/>
    <p:sldId id="291" r:id="rId25"/>
    <p:sldId id="298" r:id="rId26"/>
    <p:sldId id="305" r:id="rId27"/>
    <p:sldId id="277" r:id="rId28"/>
    <p:sldId id="301" r:id="rId29"/>
    <p:sldId id="278" r:id="rId30"/>
    <p:sldId id="297" r:id="rId31"/>
    <p:sldId id="283" r:id="rId32"/>
    <p:sldId id="308" r:id="rId33"/>
    <p:sldId id="307" r:id="rId34"/>
    <p:sldId id="306" r:id="rId35"/>
    <p:sldId id="321" r:id="rId36"/>
    <p:sldId id="302" r:id="rId37"/>
    <p:sldId id="294" r:id="rId38"/>
    <p:sldId id="316" r:id="rId39"/>
    <p:sldId id="295" r:id="rId40"/>
    <p:sldId id="276" r:id="rId41"/>
    <p:sldId id="289" r:id="rId42"/>
    <p:sldId id="309" r:id="rId43"/>
    <p:sldId id="314" r:id="rId44"/>
    <p:sldId id="303" r:id="rId45"/>
    <p:sldId id="288" r:id="rId46"/>
    <p:sldId id="311"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4660"/>
  </p:normalViewPr>
  <p:slideViewPr>
    <p:cSldViewPr>
      <p:cViewPr>
        <p:scale>
          <a:sx n="60" d="100"/>
          <a:sy n="60" d="100"/>
        </p:scale>
        <p:origin x="-475" y="-3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4AEC8A-8441-4BA3-BE30-651A9389555B}" type="datetimeFigureOut">
              <a:rPr lang="en-US" smtClean="0"/>
              <a:pPr/>
              <a:t>3/1/2013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6407BF-BA8A-414D-983E-1253EFE60DB2}" type="slidenum">
              <a:rPr lang="en-US" smtClean="0"/>
              <a:pPr/>
              <a:t>‹#›</a:t>
            </a:fld>
            <a:endParaRPr lang="en-US"/>
          </a:p>
        </p:txBody>
      </p:sp>
    </p:spTree>
    <p:extLst>
      <p:ext uri="{BB962C8B-B14F-4D97-AF65-F5344CB8AC3E}">
        <p14:creationId xmlns="" xmlns:p14="http://schemas.microsoft.com/office/powerpoint/2010/main" val="37854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Rot="1" noChangeAspect="1" noChangeArrowheads="1"/>
          </p:cNvSpPr>
          <p:nvPr>
            <p:ph type="sldImg"/>
          </p:nvPr>
        </p:nvSpPr>
        <p:spPr>
          <a:solidFill>
            <a:srgbClr val="FFFFFF"/>
          </a:solidFill>
          <a:ln/>
        </p:spPr>
      </p:sp>
      <p:sp>
        <p:nvSpPr>
          <p:cNvPr id="59394" name="Rectangle 2"/>
          <p:cNvSpPr>
            <a:spLocks noGrp="1" noChangeArrowheads="1"/>
          </p:cNvSpPr>
          <p:nvPr>
            <p:ph type="body" idx="1"/>
          </p:nvPr>
        </p:nvSpPr>
        <p:spPr>
          <a:ln/>
        </p:spPr>
        <p:txBody>
          <a:bodyPr/>
          <a:lstStyle/>
          <a:p>
            <a:pPr eaLnBrk="1" hangingPunct="1">
              <a:defRPr/>
            </a:pPr>
            <a:r>
              <a:rPr lang="en-US" smtClean="0">
                <a:latin typeface="Helvetica" charset="0"/>
                <a:cs typeface="Helvetica" charset="0"/>
                <a:sym typeface="Helvetica" charset="0"/>
              </a:rPr>
              <a:t>Mars est marquée par 3 gdes ères géologiques : </a:t>
            </a:r>
          </a:p>
          <a:p>
            <a:pPr eaLnBrk="1" hangingPunct="1">
              <a:defRPr/>
            </a:pPr>
            <a:r>
              <a:rPr lang="en-US" smtClean="0">
                <a:latin typeface="Helvetica" charset="0"/>
                <a:cs typeface="Helvetica" charset="0"/>
                <a:sym typeface="Helvetica" charset="0"/>
              </a:rPr>
              <a:t>- le noachien, qui correspond à la fin de la période d'accrétion, avec déjà la formation de structures fluviatiles. Cette période est celle que l'on appelle "Early Mars", où Mars était encore chaude et humide, </a:t>
            </a:r>
          </a:p>
          <a:p>
            <a:pPr eaLnBrk="1" hangingPunct="1">
              <a:defRPr/>
            </a:pPr>
            <a:r>
              <a:rPr lang="en-US" smtClean="0">
                <a:latin typeface="Helvetica" charset="0"/>
                <a:cs typeface="Helvetica" charset="0"/>
                <a:sym typeface="Helvetica" charset="0"/>
              </a:rPr>
              <a:t>- l'Hespérien, qui est une ère durant laquelle le volcanisme était bien en place. Les vallées de débâcles sont importantes et nombreuses à cette période. </a:t>
            </a:r>
          </a:p>
          <a:p>
            <a:pPr eaLnBrk="1" hangingPunct="1">
              <a:defRPr/>
            </a:pPr>
            <a:r>
              <a:rPr lang="en-US" smtClean="0">
                <a:latin typeface="Helvetica" charset="0"/>
                <a:cs typeface="Helvetica" charset="0"/>
                <a:sym typeface="Helvetica" charset="0"/>
              </a:rPr>
              <a:t>- Enfin, l'Amazonien, depuis 2.9 GA, est marqué par la formation des calottes polaires. Le dôme de Tharsis est encore en évolution, et les vallées de débâcles ont encore lieu. Cette période correspond à "Mars sèche".</a:t>
            </a:r>
          </a:p>
          <a:p>
            <a:pPr eaLnBrk="1" hangingPunct="1">
              <a:defRPr/>
            </a:pPr>
            <a:endParaRPr lang="en-US" smtClean="0">
              <a:latin typeface="Helvetica" charset="0"/>
              <a:cs typeface="Helvetica" charset="0"/>
              <a:sym typeface="Helvetica" charset="0"/>
            </a:endParaRPr>
          </a:p>
          <a:p>
            <a:pPr eaLnBrk="1" hangingPunct="1">
              <a:defRPr/>
            </a:pPr>
            <a:r>
              <a:rPr lang="en-US" smtClean="0">
                <a:latin typeface="Helvetica" charset="0"/>
                <a:cs typeface="Helvetica" charset="0"/>
                <a:sym typeface="Helvetica" charset="0"/>
              </a:rPr>
              <a:t>Différents types de terrains caractérisent ces 3 ères. Le noachien est riche en argiles, avec une transition vers des sulfates à l'Hespérien. L'amazonizn est lui caractérisé par la formation d'oxydes de fer.</a:t>
            </a:r>
          </a:p>
          <a:p>
            <a:pPr eaLnBrk="1" hangingPunct="1">
              <a:defRPr/>
            </a:pPr>
            <a:endParaRPr lang="en-US" smtClean="0">
              <a:latin typeface="Helvetica" charset="0"/>
              <a:cs typeface="Helvetica" charset="0"/>
              <a:sym typeface="Helvetica" charset="0"/>
            </a:endParaRPr>
          </a:p>
          <a:p>
            <a:pPr eaLnBrk="1" hangingPunct="1">
              <a:defRPr/>
            </a:pPr>
            <a:r>
              <a:rPr lang="en-US" smtClean="0">
                <a:latin typeface="Helvetica" charset="0"/>
                <a:cs typeface="Helvetica" charset="0"/>
                <a:sym typeface="Helvetica" charset="0"/>
              </a:rPr>
              <a:t>Sur Terre, la présence de vie est confirmée à 2.7 GA, avec l'observation des stromatholites. L'eau quant à elle est présente dès 4.2 GA d'après les zircons. </a:t>
            </a:r>
          </a:p>
          <a:p>
            <a:pPr eaLnBrk="1" hangingPunct="1">
              <a:defRPr/>
            </a:pPr>
            <a:r>
              <a:rPr lang="en-US" smtClean="0">
                <a:latin typeface="Helvetica" charset="0"/>
                <a:cs typeface="Helvetica" charset="0"/>
                <a:sym typeface="Helvetica" charset="0"/>
              </a:rPr>
              <a:t>L'observation de ces terrains très anciens sur Mars, impossible sur Terre à cause de la tectonique, fait de cette planète un livre ouvert sur notre passé. L'étude de l'habitabilité passée de Mars est celle oubliée sur Terre, et c'est dc ainsi nos origines également que l'on chercher sur Mars.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56407BF-BA8A-414D-983E-1253EFE60DB2}"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pPr eaLnBrk="1" hangingPunct="1"/>
            <a:endParaRPr lang="en-US" smtClean="0"/>
          </a:p>
        </p:txBody>
      </p:sp>
      <p:sp>
        <p:nvSpPr>
          <p:cNvPr id="25604" name="Slide Number Placeholder 3"/>
          <p:cNvSpPr>
            <a:spLocks noGrp="1"/>
          </p:cNvSpPr>
          <p:nvPr>
            <p:ph type="sldNum" sz="quarter" idx="5"/>
          </p:nvPr>
        </p:nvSpPr>
        <p:spPr>
          <a:noFill/>
        </p:spPr>
        <p:txBody>
          <a:bodyPr/>
          <a:lstStyle/>
          <a:p>
            <a:fld id="{10EDAECB-0BFE-4DF9-AF04-AD5E33FCAD2C}" type="slidenum">
              <a:rPr lang="en-US" smtClean="0"/>
              <a:pPr/>
              <a:t>18</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E86AD9-85C1-4D4B-AB14-7C08E4BA679B}" type="slidenum">
              <a:rPr lang="en-US" smtClean="0"/>
              <a:pPr/>
              <a:t>21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2BF496-C953-4BFC-90BC-9B4D35DC40CA}" type="slidenum">
              <a:rPr lang="en-US" smtClean="0"/>
              <a:pPr/>
              <a:t>40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C5CE8FE0-62F9-4497-B507-07A7401FABFC}" type="datetime1">
              <a:rPr lang="en-US" smtClean="0"/>
              <a:pPr/>
              <a:t>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9830-25C5-4564-B5E7-94DFCBEC6BC0}"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D1232A-DF09-4AA2-B680-703F2AE34243}" type="datetime1">
              <a:rPr lang="en-US" smtClean="0"/>
              <a:pPr/>
              <a:t>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E287D78-8312-4070-A887-91A22ADF33EE}" type="datetime1">
              <a:rPr lang="en-US" smtClean="0"/>
              <a:pPr/>
              <a:t>3/1/2013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0C10229-2684-4306-9E37-274AA176988B}" type="datetime1">
              <a:rPr lang="en-US" smtClean="0"/>
              <a:pPr/>
              <a:t>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DF98676-1290-4E30-9E89-653C87674224}" type="datetime1">
              <a:rPr lang="en-US" smtClean="0"/>
              <a:pPr/>
              <a:t>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829830-25C5-4564-B5E7-94DFCBEC6BC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ECAEF19-934D-4CDE-B389-C07F2A30C356}" type="datetime1">
              <a:rPr lang="en-US" smtClean="0"/>
              <a:pPr/>
              <a:t>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3519EF0-1D1A-43C4-8558-AED72BAD8E10}" type="datetime1">
              <a:rPr lang="en-US" smtClean="0"/>
              <a:pPr/>
              <a:t>3/1/2013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D449729-DFB5-409D-84A6-6FAAD3F6E2E4}" type="datetime1">
              <a:rPr lang="en-US" smtClean="0"/>
              <a:pPr/>
              <a:t>3/1/2013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808C47-D65C-479B-A5D3-553F23562675}" type="datetime1">
              <a:rPr lang="en-US" smtClean="0"/>
              <a:pPr/>
              <a:t>3/1/2013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829830-25C5-4564-B5E7-94DFCBEC6BC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AA83EF7-CA44-405E-AEAF-169A83280BD2}" type="datetime1">
              <a:rPr lang="en-US" smtClean="0"/>
              <a:pPr/>
              <a:t>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829830-25C5-4564-B5E7-94DFCBEC6BC0}"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8D3035A-5339-4C0F-991E-7C064FE4E851}" type="datetime1">
              <a:rPr lang="en-US" smtClean="0"/>
              <a:pPr/>
              <a:t>3/1/2013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92829830-25C5-4564-B5E7-94DFCBEC6BC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9C39DFA8-C817-47B7-8CD4-9FB2A3F74419}" type="datetime1">
              <a:rPr lang="en-US" smtClean="0"/>
              <a:pPr/>
              <a:t>3/1/2013</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2829830-25C5-4564-B5E7-94DFCBEC6BC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video" Target="file:///C:\Users\196043\Documents\LANL_2012\2012_talks\Curiosity_landing_movie.mov"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cience.discovery.com/videos/mars-landing-2012-chem-cam.html"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iDgv14Qtl1c&amp;list=UUryGec9PdUCLjpJW2mgCuLw&amp;index=21"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57200"/>
            <a:ext cx="8686800" cy="838200"/>
          </a:xfrm>
        </p:spPr>
        <p:txBody>
          <a:bodyPr>
            <a:normAutofit/>
          </a:bodyPr>
          <a:lstStyle/>
          <a:p>
            <a:pPr algn="ctr"/>
            <a:r>
              <a:rPr lang="en-US" sz="3600" dirty="0" smtClean="0"/>
              <a:t>Working on the Curiosity Mars rover</a:t>
            </a:r>
            <a:endParaRPr lang="en-US" sz="3600" dirty="0"/>
          </a:p>
        </p:txBody>
      </p:sp>
      <p:sp>
        <p:nvSpPr>
          <p:cNvPr id="3" name="Subtitle 2"/>
          <p:cNvSpPr>
            <a:spLocks noGrp="1"/>
          </p:cNvSpPr>
          <p:nvPr>
            <p:ph type="subTitle" idx="1"/>
          </p:nvPr>
        </p:nvSpPr>
        <p:spPr>
          <a:xfrm>
            <a:off x="533400" y="5715000"/>
            <a:ext cx="8229600" cy="1042416"/>
          </a:xfrm>
        </p:spPr>
        <p:txBody>
          <a:bodyPr>
            <a:normAutofit fontScale="92500" lnSpcReduction="10000"/>
          </a:bodyPr>
          <a:lstStyle/>
          <a:p>
            <a:pPr algn="ctr"/>
            <a:r>
              <a:rPr lang="en-US" dirty="0" smtClean="0"/>
              <a:t>Nina Lanza and Agnes Cousin</a:t>
            </a:r>
          </a:p>
          <a:p>
            <a:pPr algn="ctr"/>
            <a:r>
              <a:rPr lang="en-US" dirty="0" smtClean="0"/>
              <a:t>Expanding Your Horizons</a:t>
            </a:r>
          </a:p>
          <a:p>
            <a:pPr algn="ctr"/>
            <a:r>
              <a:rPr lang="en-US" dirty="0" smtClean="0"/>
              <a:t>Santa Fe, NM</a:t>
            </a:r>
          </a:p>
          <a:p>
            <a:pPr algn="ctr"/>
            <a:r>
              <a:rPr lang="en-US" dirty="0" smtClean="0"/>
              <a:t>2 March </a:t>
            </a:r>
            <a:r>
              <a:rPr lang="en-US" dirty="0" smtClean="0"/>
              <a:t>2013</a:t>
            </a:r>
          </a:p>
        </p:txBody>
      </p:sp>
      <p:pic>
        <p:nvPicPr>
          <p:cNvPr id="10" name="Picture 9" descr="PIA16137.jpeg"/>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0" y="1524000"/>
            <a:ext cx="9144000" cy="4160520"/>
          </a:xfrm>
          <a:prstGeom prst="rect">
            <a:avLst/>
          </a:prstGeom>
        </p:spPr>
      </p:pic>
      <p:sp>
        <p:nvSpPr>
          <p:cNvPr id="11" name="TextBox 10"/>
          <p:cNvSpPr txBox="1"/>
          <p:nvPr/>
        </p:nvSpPr>
        <p:spPr>
          <a:xfrm>
            <a:off x="0" y="5461185"/>
            <a:ext cx="2280113" cy="276999"/>
          </a:xfrm>
          <a:prstGeom prst="rect">
            <a:avLst/>
          </a:prstGeom>
          <a:noFill/>
        </p:spPr>
        <p:txBody>
          <a:bodyPr wrap="square" rtlCol="0">
            <a:spAutoFit/>
          </a:bodyPr>
          <a:lstStyle/>
          <a:p>
            <a:r>
              <a:rPr lang="en-US" sz="1200" dirty="0" smtClean="0"/>
              <a:t>NASA/JPL-Caltech/MSSS</a:t>
            </a:r>
            <a:endParaRPr lang="en-US" sz="1200" dirty="0"/>
          </a:p>
        </p:txBody>
      </p:sp>
      <p:sp>
        <p:nvSpPr>
          <p:cNvPr id="6" name="Rectangle 5"/>
          <p:cNvSpPr/>
          <p:nvPr/>
        </p:nvSpPr>
        <p:spPr>
          <a:xfrm>
            <a:off x="7994326" y="6611779"/>
            <a:ext cx="1149674" cy="246221"/>
          </a:xfrm>
          <a:prstGeom prst="rect">
            <a:avLst/>
          </a:prstGeom>
        </p:spPr>
        <p:txBody>
          <a:bodyPr wrap="none">
            <a:spAutoFit/>
          </a:bodyPr>
          <a:lstStyle/>
          <a:p>
            <a:pPr algn="ctr"/>
            <a:r>
              <a:rPr lang="en-US" sz="1000" dirty="0" smtClean="0"/>
              <a:t>LA-UR-13-21424</a:t>
            </a:r>
            <a:endParaRPr lang="en-US" sz="1000" dirty="0"/>
          </a:p>
        </p:txBody>
      </p:sp>
    </p:spTree>
    <p:extLst>
      <p:ext uri="{BB962C8B-B14F-4D97-AF65-F5344CB8AC3E}">
        <p14:creationId xmlns="" xmlns:p14="http://schemas.microsoft.com/office/powerpoint/2010/main" val="776077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122" name="Picture 2" descr="http://mars.jpl.nasa.gov/msl/images/PIA16105_malin04ano-br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750094"/>
            <a:ext cx="9144000" cy="6107906"/>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itle 9"/>
          <p:cNvSpPr>
            <a:spLocks noGrp="1"/>
          </p:cNvSpPr>
          <p:nvPr>
            <p:ph type="title"/>
          </p:nvPr>
        </p:nvSpPr>
        <p:spPr>
          <a:xfrm>
            <a:off x="457200" y="152400"/>
            <a:ext cx="8229600" cy="444500"/>
          </a:xfrm>
        </p:spPr>
        <p:txBody>
          <a:bodyPr>
            <a:normAutofit fontScale="90000"/>
          </a:bodyPr>
          <a:lstStyle/>
          <a:p>
            <a:r>
              <a:rPr lang="en-US" dirty="0" smtClean="0"/>
              <a:t>Layers of Mt. Sharp</a:t>
            </a:r>
            <a:endParaRPr lang="en-US" dirty="0"/>
          </a:p>
        </p:txBody>
      </p:sp>
      <p:sp>
        <p:nvSpPr>
          <p:cNvPr id="4" name="Slide Number Placeholder 3"/>
          <p:cNvSpPr>
            <a:spLocks noGrp="1"/>
          </p:cNvSpPr>
          <p:nvPr>
            <p:ph type="sldNum" sz="quarter" idx="12"/>
          </p:nvPr>
        </p:nvSpPr>
        <p:spPr/>
        <p:txBody>
          <a:bodyPr/>
          <a:lstStyle/>
          <a:p>
            <a:fld id="{92829830-25C5-4564-B5E7-94DFCBEC6BC0}" type="slidenum">
              <a:rPr lang="en-US" smtClean="0"/>
              <a:pPr/>
              <a:t>10</a:t>
            </a:fld>
            <a:endParaRPr lang="en-US"/>
          </a:p>
        </p:txBody>
      </p:sp>
      <p:sp>
        <p:nvSpPr>
          <p:cNvPr id="7" name="TextBox 6"/>
          <p:cNvSpPr txBox="1"/>
          <p:nvPr/>
        </p:nvSpPr>
        <p:spPr>
          <a:xfrm>
            <a:off x="6791316" y="6581001"/>
            <a:ext cx="2352684" cy="276999"/>
          </a:xfrm>
          <a:prstGeom prst="rect">
            <a:avLst/>
          </a:prstGeom>
          <a:noFill/>
        </p:spPr>
        <p:txBody>
          <a:bodyPr wrap="square" rtlCol="0">
            <a:spAutoFit/>
          </a:bodyPr>
          <a:lstStyle/>
          <a:p>
            <a:pPr algn="r"/>
            <a:r>
              <a:rPr lang="en-US" sz="1200" dirty="0" smtClean="0">
                <a:solidFill>
                  <a:schemeClr val="bg1"/>
                </a:solidFill>
              </a:rPr>
              <a:t>NASA/JPL-Caltech</a:t>
            </a:r>
            <a:endParaRPr lang="en-US" sz="1200" dirty="0">
              <a:solidFill>
                <a:schemeClr val="bg1"/>
              </a:solidFill>
            </a:endParaRPr>
          </a:p>
        </p:txBody>
      </p:sp>
      <p:sp>
        <p:nvSpPr>
          <p:cNvPr id="11" name="TextBox 10"/>
          <p:cNvSpPr txBox="1"/>
          <p:nvPr/>
        </p:nvSpPr>
        <p:spPr>
          <a:xfrm>
            <a:off x="5715000" y="838200"/>
            <a:ext cx="3275256" cy="830997"/>
          </a:xfrm>
          <a:prstGeom prst="rect">
            <a:avLst/>
          </a:prstGeom>
          <a:noFill/>
        </p:spPr>
        <p:txBody>
          <a:bodyPr wrap="none" rtlCol="0">
            <a:spAutoFit/>
          </a:bodyPr>
          <a:lstStyle/>
          <a:p>
            <a:r>
              <a:rPr lang="en-US" sz="2400" dirty="0" smtClean="0"/>
              <a:t>Layers = geologic time</a:t>
            </a:r>
          </a:p>
          <a:p>
            <a:r>
              <a:rPr lang="en-US" sz="2400" dirty="0"/>
              <a:t>(</a:t>
            </a:r>
            <a:r>
              <a:rPr lang="en-US" sz="2400" dirty="0" smtClean="0"/>
              <a:t>Grand Canyon)</a:t>
            </a:r>
            <a:endParaRPr lang="en-US" sz="2400" dirty="0"/>
          </a:p>
        </p:txBody>
      </p:sp>
      <p:sp>
        <p:nvSpPr>
          <p:cNvPr id="12" name="TextBox 11"/>
          <p:cNvSpPr txBox="1"/>
          <p:nvPr/>
        </p:nvSpPr>
        <p:spPr>
          <a:xfrm>
            <a:off x="17824" y="4660900"/>
            <a:ext cx="2273379" cy="461665"/>
          </a:xfrm>
          <a:prstGeom prst="rect">
            <a:avLst/>
          </a:prstGeom>
          <a:noFill/>
        </p:spPr>
        <p:txBody>
          <a:bodyPr wrap="none" rtlCol="0">
            <a:spAutoFit/>
          </a:bodyPr>
          <a:lstStyle/>
          <a:p>
            <a:r>
              <a:rPr lang="en-US" sz="2400" dirty="0" smtClean="0">
                <a:solidFill>
                  <a:schemeClr val="bg1"/>
                </a:solidFill>
              </a:rPr>
              <a:t>Older materials</a:t>
            </a:r>
            <a:endParaRPr lang="en-US" sz="2400" dirty="0">
              <a:solidFill>
                <a:schemeClr val="bg1"/>
              </a:solidFill>
            </a:endParaRPr>
          </a:p>
        </p:txBody>
      </p:sp>
      <p:sp>
        <p:nvSpPr>
          <p:cNvPr id="13" name="TextBox 12"/>
          <p:cNvSpPr txBox="1"/>
          <p:nvPr/>
        </p:nvSpPr>
        <p:spPr>
          <a:xfrm>
            <a:off x="17824" y="1333500"/>
            <a:ext cx="2657074" cy="461665"/>
          </a:xfrm>
          <a:prstGeom prst="rect">
            <a:avLst/>
          </a:prstGeom>
          <a:noFill/>
        </p:spPr>
        <p:txBody>
          <a:bodyPr wrap="none" rtlCol="0">
            <a:spAutoFit/>
          </a:bodyPr>
          <a:lstStyle/>
          <a:p>
            <a:r>
              <a:rPr lang="en-US" sz="2400" dirty="0" smtClean="0">
                <a:solidFill>
                  <a:schemeClr val="bg1"/>
                </a:solidFill>
              </a:rPr>
              <a:t>Younger materials</a:t>
            </a:r>
            <a:endParaRPr lang="en-US" sz="2400" dirty="0">
              <a:solidFill>
                <a:schemeClr val="bg1"/>
              </a:solidFill>
            </a:endParaRPr>
          </a:p>
        </p:txBody>
      </p:sp>
      <p:cxnSp>
        <p:nvCxnSpPr>
          <p:cNvPr id="15" name="Straight Arrow Connector 14"/>
          <p:cNvCxnSpPr>
            <a:stCxn id="12" idx="0"/>
          </p:cNvCxnSpPr>
          <p:nvPr/>
        </p:nvCxnSpPr>
        <p:spPr>
          <a:xfrm flipH="1" flipV="1">
            <a:off x="1122724" y="1803400"/>
            <a:ext cx="31790" cy="2857500"/>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45300" y="4292600"/>
            <a:ext cx="2249334" cy="369332"/>
          </a:xfrm>
          <a:prstGeom prst="rect">
            <a:avLst/>
          </a:prstGeom>
          <a:noFill/>
        </p:spPr>
        <p:txBody>
          <a:bodyPr wrap="none" rtlCol="0">
            <a:spAutoFit/>
          </a:bodyPr>
          <a:lstStyle/>
          <a:p>
            <a:r>
              <a:rPr lang="en-US" dirty="0" smtClean="0">
                <a:solidFill>
                  <a:schemeClr val="bg1"/>
                </a:solidFill>
              </a:rPr>
              <a:t>Rover-sized boulder</a:t>
            </a:r>
            <a:endParaRPr lang="en-US" dirty="0">
              <a:solidFill>
                <a:schemeClr val="bg1"/>
              </a:solidFill>
            </a:endParaRPr>
          </a:p>
        </p:txBody>
      </p:sp>
    </p:spTree>
    <p:extLst>
      <p:ext uri="{BB962C8B-B14F-4D97-AF65-F5344CB8AC3E}">
        <p14:creationId xmlns="" xmlns:p14="http://schemas.microsoft.com/office/powerpoint/2010/main" val="588728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77037" y="5912524"/>
            <a:ext cx="6660463" cy="830997"/>
          </a:xfrm>
          <a:prstGeom prst="rect">
            <a:avLst/>
          </a:prstGeom>
          <a:noFill/>
        </p:spPr>
        <p:txBody>
          <a:bodyPr wrap="square" rtlCol="0">
            <a:spAutoFit/>
          </a:bodyPr>
          <a:lstStyle/>
          <a:p>
            <a:r>
              <a:rPr lang="en-US" sz="2400" b="1" dirty="0" smtClean="0">
                <a:solidFill>
                  <a:srgbClr val="FFFFFF"/>
                </a:solidFill>
                <a:latin typeface="Arial"/>
                <a:cs typeface="Arial"/>
              </a:rPr>
              <a:t>Curiosity on parachute, imaged by</a:t>
            </a:r>
          </a:p>
          <a:p>
            <a:r>
              <a:rPr lang="en-US" sz="2400" b="1" dirty="0" smtClean="0">
                <a:solidFill>
                  <a:srgbClr val="FFFFFF"/>
                </a:solidFill>
                <a:latin typeface="Arial"/>
                <a:cs typeface="Arial"/>
              </a:rPr>
              <a:t>HiRISE</a:t>
            </a:r>
            <a:r>
              <a:rPr lang="en-US" sz="2400" b="1" dirty="0">
                <a:solidFill>
                  <a:srgbClr val="FFFFFF"/>
                </a:solidFill>
                <a:latin typeface="Arial"/>
                <a:cs typeface="Arial"/>
              </a:rPr>
              <a:t> </a:t>
            </a:r>
            <a:r>
              <a:rPr lang="en-US" sz="2400" b="1" dirty="0" smtClean="0">
                <a:solidFill>
                  <a:srgbClr val="FFFFFF"/>
                </a:solidFill>
                <a:latin typeface="Arial"/>
                <a:cs typeface="Arial"/>
              </a:rPr>
              <a:t>on the Mars Reconnaissance Orbiter</a:t>
            </a:r>
            <a:endParaRPr lang="en-US" sz="2400" b="1" dirty="0">
              <a:solidFill>
                <a:srgbClr val="FFFFFF"/>
              </a:solidFill>
              <a:latin typeface="Arial"/>
              <a:cs typeface="Arial"/>
            </a:endParaRPr>
          </a:p>
        </p:txBody>
      </p:sp>
      <p:pic>
        <p:nvPicPr>
          <p:cNvPr id="3" name="Picture 2" descr="PIA15978.jpeg"/>
          <p:cNvPicPr>
            <a:picLocks noChangeAspect="1"/>
          </p:cNvPicPr>
          <p:nvPr/>
        </p:nvPicPr>
        <p:blipFill rotWithShape="1">
          <a:blip r:embed="rId2" cstate="screen">
            <a:extLst>
              <a:ext uri="{28A0092B-C50C-407E-A947-70E740481C1C}">
                <a14:useLocalDpi xmlns="" xmlns:a14="http://schemas.microsoft.com/office/drawing/2010/main"/>
              </a:ext>
            </a:extLst>
          </a:blip>
          <a:srcRect/>
          <a:stretch/>
        </p:blipFill>
        <p:spPr>
          <a:xfrm>
            <a:off x="0" y="1060183"/>
            <a:ext cx="9144000" cy="5797817"/>
          </a:xfrm>
          <a:prstGeom prst="rect">
            <a:avLst/>
          </a:prstGeom>
        </p:spPr>
      </p:pic>
      <p:sp>
        <p:nvSpPr>
          <p:cNvPr id="6" name="TextBox 5"/>
          <p:cNvSpPr txBox="1"/>
          <p:nvPr/>
        </p:nvSpPr>
        <p:spPr>
          <a:xfrm>
            <a:off x="5887" y="6569726"/>
            <a:ext cx="3017922" cy="276999"/>
          </a:xfrm>
          <a:prstGeom prst="rect">
            <a:avLst/>
          </a:prstGeom>
          <a:noFill/>
        </p:spPr>
        <p:txBody>
          <a:bodyPr wrap="square" rtlCol="0">
            <a:spAutoFit/>
          </a:bodyPr>
          <a:lstStyle/>
          <a:p>
            <a:r>
              <a:rPr lang="en-US" sz="1200" dirty="0" smtClean="0">
                <a:solidFill>
                  <a:schemeClr val="bg1"/>
                </a:solidFill>
              </a:rPr>
              <a:t>NASA/JPL-Caltech/Univ. of Arizona</a:t>
            </a:r>
            <a:endParaRPr lang="en-US" sz="1200" dirty="0">
              <a:solidFill>
                <a:schemeClr val="bg1"/>
              </a:solidFill>
            </a:endParaRPr>
          </a:p>
        </p:txBody>
      </p:sp>
      <p:sp>
        <p:nvSpPr>
          <p:cNvPr id="9" name="Title 8"/>
          <p:cNvSpPr>
            <a:spLocks noGrp="1"/>
          </p:cNvSpPr>
          <p:nvPr>
            <p:ph type="title"/>
          </p:nvPr>
        </p:nvSpPr>
        <p:spPr>
          <a:xfrm>
            <a:off x="457200" y="152400"/>
            <a:ext cx="8229600" cy="838200"/>
          </a:xfrm>
        </p:spPr>
        <p:txBody>
          <a:bodyPr>
            <a:normAutofit fontScale="90000"/>
          </a:bodyPr>
          <a:lstStyle/>
          <a:p>
            <a:r>
              <a:rPr lang="en-US" dirty="0" smtClean="0"/>
              <a:t>Curiosity lands on Mars</a:t>
            </a:r>
            <a:br>
              <a:rPr lang="en-US" dirty="0" smtClean="0"/>
            </a:br>
            <a:r>
              <a:rPr lang="en-US" sz="2700" dirty="0" smtClean="0"/>
              <a:t>Imaged by </a:t>
            </a:r>
            <a:r>
              <a:rPr lang="en-US" sz="2700" dirty="0" err="1" smtClean="0"/>
              <a:t>HiRISE</a:t>
            </a:r>
            <a:r>
              <a:rPr lang="en-US" sz="2700" dirty="0" smtClean="0"/>
              <a:t> on Mars Reconnaissance Orbiter</a:t>
            </a:r>
            <a:endParaRPr lang="en-US" sz="2700" dirty="0"/>
          </a:p>
        </p:txBody>
      </p:sp>
      <p:sp>
        <p:nvSpPr>
          <p:cNvPr id="8" name="Slide Number Placeholder 7"/>
          <p:cNvSpPr>
            <a:spLocks noGrp="1"/>
          </p:cNvSpPr>
          <p:nvPr>
            <p:ph type="sldNum" sz="quarter" idx="12"/>
          </p:nvPr>
        </p:nvSpPr>
        <p:spPr/>
        <p:txBody>
          <a:bodyPr/>
          <a:lstStyle/>
          <a:p>
            <a:fld id="{431B533F-FDDA-43E8-9BDE-32F9D75AE3A4}" type="slidenum">
              <a:rPr lang="en-US" smtClean="0"/>
              <a:pPr/>
              <a:t>11</a:t>
            </a:fld>
            <a:endParaRPr lang="en-US"/>
          </a:p>
        </p:txBody>
      </p:sp>
    </p:spTree>
    <p:extLst>
      <p:ext uri="{BB962C8B-B14F-4D97-AF65-F5344CB8AC3E}">
        <p14:creationId xmlns="" xmlns:p14="http://schemas.microsoft.com/office/powerpoint/2010/main" val="33608182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23900"/>
          </a:xfrm>
        </p:spPr>
        <p:txBody>
          <a:bodyPr>
            <a:normAutofit fontScale="90000"/>
          </a:bodyPr>
          <a:lstStyle/>
          <a:p>
            <a:r>
              <a:rPr lang="en-US" dirty="0" smtClean="0"/>
              <a:t>Heat shield separation</a:t>
            </a:r>
            <a:br>
              <a:rPr lang="en-US" dirty="0" smtClean="0"/>
            </a:br>
            <a:r>
              <a:rPr lang="en-US" sz="2700" dirty="0" smtClean="0"/>
              <a:t>Mars Descent Imager (MARDI) </a:t>
            </a:r>
            <a:endParaRPr lang="en-US" sz="2700" dirty="0"/>
          </a:p>
        </p:txBody>
      </p:sp>
      <p:pic>
        <p:nvPicPr>
          <p:cNvPr id="3" name="Picture 2" descr="heastshield"/>
          <p:cNvPicPr>
            <a:picLocks noChangeAspect="1" noChangeArrowheads="1"/>
          </p:cNvPicPr>
          <p:nvPr/>
        </p:nvPicPr>
        <p:blipFill>
          <a:blip r:embed="rId2" cstate="screen">
            <a:extLst>
              <a:ext uri="{BEBA8EAE-BF5A-486C-A8C5-ECC9F3942E4B}">
                <a14:imgProps xmlns="" xmlns:a14="http://schemas.microsoft.com/office/drawing/2010/main">
                  <a14:imgLayer r:embed="rId4">
                    <a14:imgEffect>
                      <a14:brightnessContrast bright="20000"/>
                    </a14:imgEffect>
                  </a14:imgLayer>
                </a14:imgProps>
              </a:ext>
              <a:ext uri="{28A0092B-C50C-407E-A947-70E740481C1C}">
                <a14:useLocalDpi xmlns="" xmlns:a14="http://schemas.microsoft.com/office/drawing/2010/main"/>
              </a:ext>
            </a:extLst>
          </a:blip>
          <a:srcRect/>
          <a:stretch>
            <a:fillRect/>
          </a:stretch>
        </p:blipFill>
        <p:spPr bwMode="auto">
          <a:xfrm>
            <a:off x="786764" y="1001834"/>
            <a:ext cx="7810028" cy="585616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86764" y="6570666"/>
            <a:ext cx="2540636" cy="287334"/>
          </a:xfrm>
          <a:prstGeom prst="rect">
            <a:avLst/>
          </a:prstGeom>
          <a:noFill/>
        </p:spPr>
        <p:txBody>
          <a:bodyPr wrap="square" rtlCol="0">
            <a:spAutoFit/>
          </a:bodyPr>
          <a:lstStyle/>
          <a:p>
            <a:r>
              <a:rPr lang="en-US" sz="1200" dirty="0" smtClean="0">
                <a:solidFill>
                  <a:schemeClr val="bg1"/>
                </a:solidFill>
              </a:rPr>
              <a:t>NASA/JPL-Caltech/MSSS</a:t>
            </a:r>
            <a:endParaRPr lang="en-US" sz="1200" dirty="0">
              <a:solidFill>
                <a:schemeClr val="bg1"/>
              </a:solidFill>
            </a:endParaRPr>
          </a:p>
        </p:txBody>
      </p:sp>
      <p:sp>
        <p:nvSpPr>
          <p:cNvPr id="5" name="Slide Number Placeholder 4"/>
          <p:cNvSpPr>
            <a:spLocks noGrp="1"/>
          </p:cNvSpPr>
          <p:nvPr>
            <p:ph type="sldNum" sz="quarter" idx="12"/>
          </p:nvPr>
        </p:nvSpPr>
        <p:spPr/>
        <p:txBody>
          <a:bodyPr/>
          <a:lstStyle/>
          <a:p>
            <a:fld id="{431B533F-FDDA-43E8-9BDE-32F9D75AE3A4}" type="slidenum">
              <a:rPr lang="en-US" smtClean="0"/>
              <a:pPr/>
              <a:t>12</a:t>
            </a:fld>
            <a:endParaRPr lang="en-US"/>
          </a:p>
        </p:txBody>
      </p:sp>
      <p:pic>
        <p:nvPicPr>
          <p:cNvPr id="6" name="Picture 2" descr="This is an artist's concept of NASA's Curiosity rover tucked inside the Mars Science Laboratory spacecraft's backshell while the spacecraft is descending on a parachute toward Mars."/>
          <p:cNvPicPr>
            <a:picLocks noChangeAspect="1" noChangeArrowheads="1"/>
          </p:cNvPicPr>
          <p:nvPr/>
        </p:nvPicPr>
        <p:blipFill>
          <a:blip r:embed="rId5" cstate="print"/>
          <a:srcRect l="17429" r="25074"/>
          <a:stretch>
            <a:fillRect/>
          </a:stretch>
        </p:blipFill>
        <p:spPr bwMode="auto">
          <a:xfrm>
            <a:off x="6946900" y="207783"/>
            <a:ext cx="1993900" cy="1948925"/>
          </a:xfrm>
          <a:prstGeom prst="rect">
            <a:avLst/>
          </a:prstGeom>
          <a:noFill/>
          <a:ln>
            <a:solidFill>
              <a:schemeClr val="accent1"/>
            </a:solidFill>
          </a:ln>
        </p:spPr>
      </p:pic>
      <p:pic>
        <p:nvPicPr>
          <p:cNvPr id="31746" name="Picture 2" descr="The heat shield for NASA's Mars Science Laboratory is the largest ever built for a planetary mission."/>
          <p:cNvPicPr>
            <a:picLocks noChangeAspect="1" noChangeArrowheads="1"/>
          </p:cNvPicPr>
          <p:nvPr/>
        </p:nvPicPr>
        <p:blipFill>
          <a:blip r:embed="rId6" cstate="print"/>
          <a:srcRect/>
          <a:stretch>
            <a:fillRect/>
          </a:stretch>
        </p:blipFill>
        <p:spPr bwMode="auto">
          <a:xfrm>
            <a:off x="180975" y="4643436"/>
            <a:ext cx="2714625" cy="1807941"/>
          </a:xfrm>
          <a:prstGeom prst="rect">
            <a:avLst/>
          </a:prstGeom>
          <a:noFill/>
          <a:ln>
            <a:solidFill>
              <a:schemeClr val="accent1"/>
            </a:solid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1200"/>
          </a:xfrm>
        </p:spPr>
        <p:txBody>
          <a:bodyPr>
            <a:normAutofit fontScale="90000"/>
          </a:bodyPr>
          <a:lstStyle/>
          <a:p>
            <a:r>
              <a:rPr lang="en-US" dirty="0" smtClean="0"/>
              <a:t>Just prior to landing</a:t>
            </a:r>
            <a:endParaRPr lang="en-US" dirty="0"/>
          </a:p>
        </p:txBody>
      </p:sp>
      <p:pic>
        <p:nvPicPr>
          <p:cNvPr id="3" name="Picture 2" descr="picking_up_dust"/>
          <p:cNvPicPr>
            <a:picLocks noChangeAspect="1" noChangeArrowheads="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782224" y="995908"/>
            <a:ext cx="7814313" cy="586209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86764" y="6564740"/>
            <a:ext cx="2350136" cy="276999"/>
          </a:xfrm>
          <a:prstGeom prst="rect">
            <a:avLst/>
          </a:prstGeom>
          <a:noFill/>
        </p:spPr>
        <p:txBody>
          <a:bodyPr wrap="square" rtlCol="0">
            <a:spAutoFit/>
          </a:bodyPr>
          <a:lstStyle/>
          <a:p>
            <a:r>
              <a:rPr lang="en-US" sz="1200" dirty="0" smtClean="0">
                <a:solidFill>
                  <a:schemeClr val="bg1"/>
                </a:solidFill>
              </a:rPr>
              <a:t>NASA/JPL-Caltech/MSSS</a:t>
            </a:r>
            <a:endParaRPr lang="en-US" sz="1200" dirty="0">
              <a:solidFill>
                <a:schemeClr val="bg1"/>
              </a:solidFill>
            </a:endParaRPr>
          </a:p>
        </p:txBody>
      </p:sp>
      <p:pic>
        <p:nvPicPr>
          <p:cNvPr id="5" name="Picture 4" descr="PIA14840-br2.jpeg"/>
          <p:cNvPicPr>
            <a:picLocks noChangeAspect="1"/>
          </p:cNvPicPr>
          <p:nvPr/>
        </p:nvPicPr>
        <p:blipFill rotWithShape="1">
          <a:blip r:embed="rId3" cstate="screen">
            <a:extLst>
              <a:ext uri="{28A0092B-C50C-407E-A947-70E740481C1C}">
                <a14:useLocalDpi xmlns="" xmlns:a14="http://schemas.microsoft.com/office/drawing/2010/main"/>
              </a:ext>
            </a:extLst>
          </a:blip>
          <a:srcRect/>
          <a:stretch/>
        </p:blipFill>
        <p:spPr>
          <a:xfrm>
            <a:off x="0" y="4318001"/>
            <a:ext cx="2669327" cy="2092476"/>
          </a:xfrm>
          <a:prstGeom prst="rect">
            <a:avLst/>
          </a:prstGeom>
          <a:ln w="19050">
            <a:solidFill>
              <a:schemeClr val="accent1"/>
            </a:solidFill>
          </a:ln>
        </p:spPr>
      </p:pic>
      <p:sp>
        <p:nvSpPr>
          <p:cNvPr id="6" name="Slide Number Placeholder 5"/>
          <p:cNvSpPr>
            <a:spLocks noGrp="1"/>
          </p:cNvSpPr>
          <p:nvPr>
            <p:ph type="sldNum" sz="quarter" idx="12"/>
          </p:nvPr>
        </p:nvSpPr>
        <p:spPr/>
        <p:txBody>
          <a:bodyPr/>
          <a:lstStyle/>
          <a:p>
            <a:fld id="{431B533F-FDDA-43E8-9BDE-32F9D75AE3A4}"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MARDI descent video</a:t>
            </a:r>
            <a:endParaRPr lang="en-US" dirty="0"/>
          </a:p>
        </p:txBody>
      </p:sp>
      <p:sp>
        <p:nvSpPr>
          <p:cNvPr id="6" name="Slide Number Placeholder 5"/>
          <p:cNvSpPr>
            <a:spLocks noGrp="1"/>
          </p:cNvSpPr>
          <p:nvPr>
            <p:ph type="sldNum" sz="quarter" idx="12"/>
          </p:nvPr>
        </p:nvSpPr>
        <p:spPr/>
        <p:txBody>
          <a:bodyPr/>
          <a:lstStyle/>
          <a:p>
            <a:fld id="{431B533F-FDDA-43E8-9BDE-32F9D75AE3A4}" type="slidenum">
              <a:rPr lang="en-US" smtClean="0"/>
              <a:pPr/>
              <a:t>14</a:t>
            </a:fld>
            <a:endParaRPr lang="en-US"/>
          </a:p>
        </p:txBody>
      </p:sp>
      <p:pic>
        <p:nvPicPr>
          <p:cNvPr id="8" name="Curiosity_landing_movie.mov">
            <a:hlinkClick r:id="" action="ppaction://media"/>
          </p:cNvPr>
          <p:cNvPicPr>
            <a:picLocks noRot="1" noChangeAspect="1"/>
          </p:cNvPicPr>
          <p:nvPr>
            <a:videoFile r:link="rId1"/>
          </p:nvPr>
        </p:nvPicPr>
        <p:blipFill>
          <a:blip r:embed="rId3" cstate="print"/>
          <a:stretch>
            <a:fillRect/>
          </a:stretch>
        </p:blipFill>
        <p:spPr>
          <a:xfrm>
            <a:off x="1066800" y="1219200"/>
            <a:ext cx="7289800" cy="54673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PIA16101.jpeg"/>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0" y="1600200"/>
            <a:ext cx="9144000" cy="4215384"/>
          </a:xfrm>
          <a:prstGeom prst="rect">
            <a:avLst/>
          </a:prstGeom>
        </p:spPr>
      </p:pic>
      <p:sp>
        <p:nvSpPr>
          <p:cNvPr id="6" name="TextBox 5"/>
          <p:cNvSpPr txBox="1"/>
          <p:nvPr/>
        </p:nvSpPr>
        <p:spPr>
          <a:xfrm>
            <a:off x="0" y="5867400"/>
            <a:ext cx="2661113" cy="276999"/>
          </a:xfrm>
          <a:prstGeom prst="rect">
            <a:avLst/>
          </a:prstGeom>
          <a:noFill/>
        </p:spPr>
        <p:txBody>
          <a:bodyPr wrap="square" rtlCol="0">
            <a:spAutoFit/>
          </a:bodyPr>
          <a:lstStyle/>
          <a:p>
            <a:r>
              <a:rPr lang="en-US" sz="1200" dirty="0" smtClean="0">
                <a:solidFill>
                  <a:schemeClr val="bg1"/>
                </a:solidFill>
              </a:rPr>
              <a:t>NASA/JPL-Caltech/MSSS</a:t>
            </a:r>
            <a:endParaRPr lang="en-US" sz="1200" dirty="0">
              <a:solidFill>
                <a:schemeClr val="bg1"/>
              </a:solidFill>
            </a:endParaRPr>
          </a:p>
        </p:txBody>
      </p:sp>
      <p:sp>
        <p:nvSpPr>
          <p:cNvPr id="9" name="Title 8"/>
          <p:cNvSpPr>
            <a:spLocks noGrp="1"/>
          </p:cNvSpPr>
          <p:nvPr>
            <p:ph type="title"/>
          </p:nvPr>
        </p:nvSpPr>
        <p:spPr/>
        <p:txBody>
          <a:bodyPr>
            <a:normAutofit fontScale="90000"/>
          </a:bodyPr>
          <a:lstStyle/>
          <a:p>
            <a:r>
              <a:rPr lang="en-US" sz="4000" dirty="0" smtClean="0"/>
              <a:t>View of Mt. Sharp from landing site</a:t>
            </a:r>
            <a:r>
              <a:rPr lang="en-US" dirty="0" smtClean="0"/>
              <a:t/>
            </a:r>
            <a:br>
              <a:rPr lang="en-US" dirty="0" smtClean="0"/>
            </a:br>
            <a:r>
              <a:rPr lang="en-US" sz="3100" dirty="0" err="1" smtClean="0"/>
              <a:t>Mastcam</a:t>
            </a:r>
            <a:r>
              <a:rPr lang="en-US" sz="3100" dirty="0" smtClean="0"/>
              <a:t> image</a:t>
            </a:r>
            <a:endParaRPr lang="en-US" sz="3100" dirty="0"/>
          </a:p>
        </p:txBody>
      </p:sp>
      <p:sp>
        <p:nvSpPr>
          <p:cNvPr id="5" name="Slide Number Placeholder 4"/>
          <p:cNvSpPr>
            <a:spLocks noGrp="1"/>
          </p:cNvSpPr>
          <p:nvPr>
            <p:ph type="sldNum" sz="quarter" idx="12"/>
          </p:nvPr>
        </p:nvSpPr>
        <p:spPr/>
        <p:txBody>
          <a:bodyPr/>
          <a:lstStyle/>
          <a:p>
            <a:fld id="{431B533F-FDDA-43E8-9BDE-32F9D75AE3A4}" type="slidenum">
              <a:rPr lang="en-US" smtClean="0"/>
              <a:pPr/>
              <a:t>15</a:t>
            </a:fld>
            <a:endParaRPr lang="en-US"/>
          </a:p>
        </p:txBody>
      </p:sp>
    </p:spTree>
    <p:extLst>
      <p:ext uri="{BB962C8B-B14F-4D97-AF65-F5344CB8AC3E}">
        <p14:creationId xmlns="" xmlns:p14="http://schemas.microsoft.com/office/powerpoint/2010/main" val="3656386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6386" name="Picture 2" descr="http://mars.jpl.nasa.gov/msl/images/pia16239_c-br2.jpg"/>
          <p:cNvPicPr>
            <a:picLocks noChangeAspect="1" noChangeArrowheads="1"/>
          </p:cNvPicPr>
          <p:nvPr/>
        </p:nvPicPr>
        <p:blipFill>
          <a:blip r:embed="rId2" cstate="print"/>
          <a:srcRect t="14074" b="18148"/>
          <a:stretch>
            <a:fillRect/>
          </a:stretch>
        </p:blipFill>
        <p:spPr bwMode="auto">
          <a:xfrm>
            <a:off x="1346200" y="520700"/>
            <a:ext cx="6728402" cy="6337300"/>
          </a:xfrm>
          <a:prstGeom prst="rect">
            <a:avLst/>
          </a:prstGeom>
          <a:noFill/>
        </p:spPr>
      </p:pic>
      <p:sp>
        <p:nvSpPr>
          <p:cNvPr id="4" name="Title 3"/>
          <p:cNvSpPr>
            <a:spLocks noGrp="1"/>
          </p:cNvSpPr>
          <p:nvPr>
            <p:ph type="title" idx="4294967295"/>
          </p:nvPr>
        </p:nvSpPr>
        <p:spPr>
          <a:xfrm>
            <a:off x="2057400" y="0"/>
            <a:ext cx="4953000" cy="571500"/>
          </a:xfrm>
          <a:noFill/>
        </p:spPr>
        <p:txBody>
          <a:bodyPr>
            <a:normAutofit fontScale="90000"/>
          </a:bodyPr>
          <a:lstStyle/>
          <a:p>
            <a:pPr algn="ctr"/>
            <a:r>
              <a:rPr lang="en-US" sz="3200" dirty="0" smtClean="0"/>
              <a:t>Self-portrait with MAHLI</a:t>
            </a:r>
            <a:endParaRPr lang="en-US" sz="3200" dirty="0"/>
          </a:p>
        </p:txBody>
      </p:sp>
      <p:sp>
        <p:nvSpPr>
          <p:cNvPr id="5" name="Slide Number Placeholder 4"/>
          <p:cNvSpPr>
            <a:spLocks noGrp="1"/>
          </p:cNvSpPr>
          <p:nvPr>
            <p:ph type="sldNum" sz="quarter" idx="12"/>
          </p:nvPr>
        </p:nvSpPr>
        <p:spPr/>
        <p:txBody>
          <a:bodyPr/>
          <a:lstStyle/>
          <a:p>
            <a:fld id="{431B533F-FDDA-43E8-9BDE-32F9D75AE3A4}" type="slidenum">
              <a:rPr lang="en-US" smtClean="0"/>
              <a:pPr/>
              <a:t>16</a:t>
            </a:fld>
            <a:endParaRPr lang="en-US"/>
          </a:p>
        </p:txBody>
      </p:sp>
      <p:sp>
        <p:nvSpPr>
          <p:cNvPr id="6" name="TextBox 5"/>
          <p:cNvSpPr txBox="1"/>
          <p:nvPr/>
        </p:nvSpPr>
        <p:spPr>
          <a:xfrm>
            <a:off x="6101887" y="6581001"/>
            <a:ext cx="2661113" cy="276999"/>
          </a:xfrm>
          <a:prstGeom prst="rect">
            <a:avLst/>
          </a:prstGeom>
          <a:noFill/>
        </p:spPr>
        <p:txBody>
          <a:bodyPr wrap="square" rtlCol="0">
            <a:spAutoFit/>
          </a:bodyPr>
          <a:lstStyle/>
          <a:p>
            <a:r>
              <a:rPr lang="en-US" sz="1200" dirty="0" smtClean="0">
                <a:solidFill>
                  <a:schemeClr val="bg1"/>
                </a:solidFill>
              </a:rPr>
              <a:t>NASA/JPL-Caltech/MSSS</a:t>
            </a: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6386" name="Picture 2" descr="http://mars.jpl.nasa.gov/msl/images/pia16239_c-br2.jpg"/>
          <p:cNvPicPr>
            <a:picLocks noChangeAspect="1" noChangeArrowheads="1"/>
          </p:cNvPicPr>
          <p:nvPr/>
        </p:nvPicPr>
        <p:blipFill>
          <a:blip r:embed="rId2" cstate="print"/>
          <a:srcRect t="14074" b="18148"/>
          <a:stretch>
            <a:fillRect/>
          </a:stretch>
        </p:blipFill>
        <p:spPr bwMode="auto">
          <a:xfrm>
            <a:off x="1346200" y="520700"/>
            <a:ext cx="6728402" cy="6337300"/>
          </a:xfrm>
          <a:prstGeom prst="rect">
            <a:avLst/>
          </a:prstGeom>
          <a:noFill/>
        </p:spPr>
      </p:pic>
      <p:sp>
        <p:nvSpPr>
          <p:cNvPr id="4" name="Title 3"/>
          <p:cNvSpPr>
            <a:spLocks noGrp="1"/>
          </p:cNvSpPr>
          <p:nvPr>
            <p:ph type="title" idx="4294967295"/>
          </p:nvPr>
        </p:nvSpPr>
        <p:spPr>
          <a:xfrm>
            <a:off x="2057400" y="0"/>
            <a:ext cx="4953000" cy="571500"/>
          </a:xfrm>
          <a:noFill/>
        </p:spPr>
        <p:txBody>
          <a:bodyPr>
            <a:normAutofit fontScale="90000"/>
          </a:bodyPr>
          <a:lstStyle/>
          <a:p>
            <a:pPr algn="ctr"/>
            <a:r>
              <a:rPr lang="en-US" sz="3200" dirty="0" smtClean="0"/>
              <a:t>Self-portrait with MAHLI</a:t>
            </a:r>
            <a:endParaRPr lang="en-US" sz="3200" dirty="0"/>
          </a:p>
        </p:txBody>
      </p:sp>
      <p:sp>
        <p:nvSpPr>
          <p:cNvPr id="9" name="TextBox 8"/>
          <p:cNvSpPr txBox="1"/>
          <p:nvPr/>
        </p:nvSpPr>
        <p:spPr>
          <a:xfrm>
            <a:off x="6101887" y="6581001"/>
            <a:ext cx="2661113" cy="276999"/>
          </a:xfrm>
          <a:prstGeom prst="rect">
            <a:avLst/>
          </a:prstGeom>
          <a:noFill/>
        </p:spPr>
        <p:txBody>
          <a:bodyPr wrap="square" rtlCol="0">
            <a:spAutoFit/>
          </a:bodyPr>
          <a:lstStyle/>
          <a:p>
            <a:r>
              <a:rPr lang="en-US" sz="1200" dirty="0" smtClean="0">
                <a:solidFill>
                  <a:schemeClr val="bg1"/>
                </a:solidFill>
              </a:rPr>
              <a:t>NASA/JPL-Caltech/MSSS</a:t>
            </a:r>
            <a:endParaRPr lang="en-US" sz="1200" dirty="0">
              <a:solidFill>
                <a:schemeClr val="bg1"/>
              </a:solidFill>
            </a:endParaRPr>
          </a:p>
        </p:txBody>
      </p:sp>
      <p:pic>
        <p:nvPicPr>
          <p:cNvPr id="6" name="Picture 2" descr="http://cdn.theatlantic.com/static/infocus/msl112511/s_m09_PIA13809.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0592" r="19331"/>
          <a:stretch/>
        </p:blipFill>
        <p:spPr bwMode="auto">
          <a:xfrm>
            <a:off x="6010995" y="685800"/>
            <a:ext cx="2955205" cy="2819400"/>
          </a:xfrm>
          <a:prstGeom prst="rect">
            <a:avLst/>
          </a:prstGeom>
          <a:noFill/>
          <a:ln w="38100">
            <a:solidFill>
              <a:srgbClr val="FFC000"/>
            </a:solidFill>
          </a:ln>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2209800" y="825500"/>
            <a:ext cx="1066800" cy="10414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3124200" y="673100"/>
            <a:ext cx="2870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76600" y="1866900"/>
            <a:ext cx="2705100" cy="1676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50930" y="3594100"/>
            <a:ext cx="3094117" cy="523220"/>
          </a:xfrm>
          <a:prstGeom prst="rect">
            <a:avLst/>
          </a:prstGeom>
          <a:solidFill>
            <a:srgbClr val="000000">
              <a:alpha val="50196"/>
            </a:srgbClr>
          </a:solidFill>
        </p:spPr>
        <p:txBody>
          <a:bodyPr wrap="none" rtlCol="0">
            <a:spAutoFit/>
          </a:bodyPr>
          <a:lstStyle/>
          <a:p>
            <a:pPr algn="ctr"/>
            <a:r>
              <a:rPr lang="en-US" sz="2800" dirty="0" smtClean="0">
                <a:solidFill>
                  <a:schemeClr val="accent1"/>
                </a:solidFill>
              </a:rPr>
              <a:t>ChemCam </a:t>
            </a:r>
            <a:r>
              <a:rPr lang="en-US" dirty="0" smtClean="0">
                <a:solidFill>
                  <a:schemeClr val="accent1"/>
                </a:solidFill>
              </a:rPr>
              <a:t>(mast unit)</a:t>
            </a:r>
          </a:p>
        </p:txBody>
      </p:sp>
      <p:sp>
        <p:nvSpPr>
          <p:cNvPr id="12" name="Slide Number Placeholder 11"/>
          <p:cNvSpPr>
            <a:spLocks noGrp="1"/>
          </p:cNvSpPr>
          <p:nvPr>
            <p:ph type="sldNum" sz="quarter" idx="12"/>
          </p:nvPr>
        </p:nvSpPr>
        <p:spPr/>
        <p:txBody>
          <a:bodyPr/>
          <a:lstStyle/>
          <a:p>
            <a:fld id="{431B533F-FDDA-43E8-9BDE-32F9D75AE3A4}" type="slidenum">
              <a:rPr lang="en-US" smtClean="0"/>
              <a:pPr/>
              <a:t>17</a:t>
            </a:fld>
            <a:endParaRPr lang="en-US"/>
          </a:p>
        </p:txBody>
      </p:sp>
      <p:pic>
        <p:nvPicPr>
          <p:cNvPr id="25602" name="Picture 2" descr="http://msl-chemcam.com/doc/images/134/Body-Unit.jpg"/>
          <p:cNvPicPr>
            <a:picLocks noChangeAspect="1" noChangeArrowheads="1"/>
          </p:cNvPicPr>
          <p:nvPr/>
        </p:nvPicPr>
        <p:blipFill>
          <a:blip r:embed="rId4" cstate="print"/>
          <a:srcRect/>
          <a:stretch>
            <a:fillRect/>
          </a:stretch>
        </p:blipFill>
        <p:spPr bwMode="auto">
          <a:xfrm>
            <a:off x="266700" y="3870325"/>
            <a:ext cx="2149879" cy="2835275"/>
          </a:xfrm>
          <a:prstGeom prst="rect">
            <a:avLst/>
          </a:prstGeom>
          <a:noFill/>
          <a:ln w="38100">
            <a:solidFill>
              <a:schemeClr val="accent1"/>
            </a:solidFill>
          </a:ln>
        </p:spPr>
      </p:pic>
      <p:sp>
        <p:nvSpPr>
          <p:cNvPr id="13" name="TextBox 12"/>
          <p:cNvSpPr txBox="1"/>
          <p:nvPr/>
        </p:nvSpPr>
        <p:spPr>
          <a:xfrm>
            <a:off x="2490916" y="6329283"/>
            <a:ext cx="4262705" cy="369332"/>
          </a:xfrm>
          <a:prstGeom prst="rect">
            <a:avLst/>
          </a:prstGeom>
          <a:solidFill>
            <a:srgbClr val="000000">
              <a:alpha val="50196"/>
            </a:srgbClr>
          </a:solidFill>
        </p:spPr>
        <p:txBody>
          <a:bodyPr wrap="none" rtlCol="0">
            <a:spAutoFit/>
          </a:bodyPr>
          <a:lstStyle/>
          <a:p>
            <a:r>
              <a:rPr lang="en-US" dirty="0" err="1" smtClean="0">
                <a:solidFill>
                  <a:schemeClr val="accent1"/>
                </a:solidFill>
              </a:rPr>
              <a:t>ChemCam</a:t>
            </a:r>
            <a:r>
              <a:rPr lang="en-US" dirty="0" smtClean="0">
                <a:solidFill>
                  <a:schemeClr val="accent1"/>
                </a:solidFill>
              </a:rPr>
              <a:t> body unit (inside rover body)</a:t>
            </a:r>
            <a:endParaRPr lang="en-US" dirty="0">
              <a:solidFill>
                <a:schemeClr val="accent1"/>
              </a:solidFill>
            </a:endParaRPr>
          </a:p>
        </p:txBody>
      </p:sp>
      <p:sp>
        <p:nvSpPr>
          <p:cNvPr id="14" name="Rectangle 13"/>
          <p:cNvSpPr/>
          <p:nvPr/>
        </p:nvSpPr>
        <p:spPr>
          <a:xfrm rot="2085217">
            <a:off x="2438400" y="2908300"/>
            <a:ext cx="914400" cy="4953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254000" y="3086100"/>
            <a:ext cx="21209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438400" y="3632200"/>
            <a:ext cx="698500" cy="3073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Title 1"/>
          <p:cNvSpPr>
            <a:spLocks noGrp="1"/>
          </p:cNvSpPr>
          <p:nvPr>
            <p:ph type="title"/>
          </p:nvPr>
        </p:nvSpPr>
        <p:spPr/>
        <p:txBody>
          <a:bodyPr>
            <a:normAutofit/>
          </a:bodyPr>
          <a:lstStyle/>
          <a:p>
            <a:pPr eaLnBrk="1" hangingPunct="1"/>
            <a:r>
              <a:rPr lang="en-US" dirty="0" smtClean="0"/>
              <a:t>ChemCam</a:t>
            </a:r>
            <a:br>
              <a:rPr lang="en-US" dirty="0" smtClean="0"/>
            </a:br>
            <a:r>
              <a:rPr lang="en-US" sz="3100" dirty="0" smtClean="0"/>
              <a:t>Chemistry and Camera</a:t>
            </a:r>
          </a:p>
        </p:txBody>
      </p:sp>
      <p:sp>
        <p:nvSpPr>
          <p:cNvPr id="8195" name="Rectangle 3"/>
          <p:cNvSpPr>
            <a:spLocks noGrp="1" noChangeArrowheads="1"/>
          </p:cNvSpPr>
          <p:nvPr>
            <p:ph idx="1"/>
          </p:nvPr>
        </p:nvSpPr>
        <p:spPr>
          <a:xfrm>
            <a:off x="228600" y="1676400"/>
            <a:ext cx="5257800" cy="5181600"/>
          </a:xfrm>
        </p:spPr>
        <p:txBody>
          <a:bodyPr>
            <a:normAutofit fontScale="85000" lnSpcReduction="10000"/>
          </a:bodyPr>
          <a:lstStyle/>
          <a:p>
            <a:pPr eaLnBrk="1" hangingPunct="1"/>
            <a:r>
              <a:rPr lang="en-US" dirty="0" smtClean="0"/>
              <a:t>Composed of two instruments</a:t>
            </a:r>
          </a:p>
          <a:p>
            <a:pPr lvl="1"/>
            <a:r>
              <a:rPr lang="en-US" dirty="0" smtClean="0"/>
              <a:t>Remote laser-induced breakdown spectroscopy instrument (LIBS)</a:t>
            </a:r>
          </a:p>
          <a:p>
            <a:pPr lvl="1"/>
            <a:r>
              <a:rPr lang="en-US" dirty="0" smtClean="0"/>
              <a:t>Remote Micro Imager (RMI)</a:t>
            </a:r>
          </a:p>
          <a:p>
            <a:pPr eaLnBrk="1" hangingPunct="1"/>
            <a:r>
              <a:rPr lang="en-US" dirty="0" smtClean="0"/>
              <a:t>LIBS determines elemental compositions up to 7 m from rover</a:t>
            </a:r>
          </a:p>
          <a:p>
            <a:pPr eaLnBrk="1" hangingPunct="1"/>
            <a:r>
              <a:rPr lang="en-US" dirty="0" smtClean="0"/>
              <a:t>RMI provides telescopic context images</a:t>
            </a:r>
          </a:p>
          <a:p>
            <a:pPr lvl="1"/>
            <a:r>
              <a:rPr lang="en-US" dirty="0" smtClean="0"/>
              <a:t>Resolution of objects &lt;0.5 mm diameter at 5 m distance</a:t>
            </a:r>
          </a:p>
          <a:p>
            <a:pPr lvl="1"/>
            <a:r>
              <a:rPr lang="en-US" dirty="0" smtClean="0"/>
              <a:t>Small scale textural information</a:t>
            </a:r>
          </a:p>
        </p:txBody>
      </p:sp>
      <p:pic>
        <p:nvPicPr>
          <p:cNvPr id="8" name="Picture 2" descr="http://mars.jpl.nasa.gov/msl/images/msl20110526_MSL_Artist_Concept_PIA14165-br2.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4242" r="36465" b="9630"/>
          <a:stretch/>
        </p:blipFill>
        <p:spPr bwMode="auto">
          <a:xfrm>
            <a:off x="5551054" y="2209800"/>
            <a:ext cx="3592945" cy="46482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http://cdn.theatlantic.com/static/infocus/msl112511/s_m09_PIA13809.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20592" r="19331"/>
          <a:stretch/>
        </p:blipFill>
        <p:spPr bwMode="auto">
          <a:xfrm>
            <a:off x="6188794" y="0"/>
            <a:ext cx="2955205" cy="2819400"/>
          </a:xfrm>
          <a:prstGeom prst="rect">
            <a:avLst/>
          </a:prstGeom>
          <a:noFill/>
          <a:ln w="38100">
            <a:solidFill>
              <a:srgbClr val="FFC000"/>
            </a:solidFill>
          </a:ln>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6381817" y="3505200"/>
            <a:ext cx="704783" cy="685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flipH="1" flipV="1">
            <a:off x="6188794" y="2819400"/>
            <a:ext cx="193024"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086600" y="2819400"/>
            <a:ext cx="205740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92829830-25C5-4564-B5E7-94DFCBEC6BC0}" type="slidenum">
              <a:rPr lang="en-US" smtClean="0"/>
              <a:pPr/>
              <a:t>18</a:t>
            </a:fld>
            <a:endParaRPr lang="en-US"/>
          </a:p>
        </p:txBody>
      </p:sp>
    </p:spTree>
    <p:extLst>
      <p:ext uri="{BB962C8B-B14F-4D97-AF65-F5344CB8AC3E}">
        <p14:creationId xmlns="" xmlns:p14="http://schemas.microsoft.com/office/powerpoint/2010/main" val="3023289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LIBS?</a:t>
            </a:r>
            <a:endParaRPr lang="en-US" dirty="0"/>
          </a:p>
        </p:txBody>
      </p:sp>
      <p:sp>
        <p:nvSpPr>
          <p:cNvPr id="3" name="Content Placeholder 2"/>
          <p:cNvSpPr>
            <a:spLocks noGrp="1"/>
          </p:cNvSpPr>
          <p:nvPr>
            <p:ph idx="1"/>
          </p:nvPr>
        </p:nvSpPr>
        <p:spPr>
          <a:xfrm>
            <a:off x="457200" y="1524001"/>
            <a:ext cx="8229600" cy="3657599"/>
          </a:xfrm>
        </p:spPr>
        <p:txBody>
          <a:bodyPr>
            <a:normAutofit fontScale="85000" lnSpcReduction="20000"/>
          </a:bodyPr>
          <a:lstStyle/>
          <a:p>
            <a:r>
              <a:rPr lang="en-US" dirty="0" smtClean="0"/>
              <a:t>Laser-Induced Breakdown Spectroscopy</a:t>
            </a:r>
          </a:p>
          <a:p>
            <a:r>
              <a:rPr lang="en-US" dirty="0" smtClean="0"/>
              <a:t>Ablation (emission) spectroscopy technique</a:t>
            </a:r>
          </a:p>
          <a:p>
            <a:r>
              <a:rPr lang="en-US" dirty="0" smtClean="0"/>
              <a:t>Uses pulsed laser</a:t>
            </a:r>
          </a:p>
          <a:p>
            <a:pPr lvl="1"/>
            <a:r>
              <a:rPr lang="el-GR" dirty="0" smtClean="0"/>
              <a:t>λ</a:t>
            </a:r>
            <a:r>
              <a:rPr lang="en-US" dirty="0" smtClean="0"/>
              <a:t> = ~1067 nm (NIR)</a:t>
            </a:r>
          </a:p>
          <a:p>
            <a:pPr lvl="1"/>
            <a:r>
              <a:rPr lang="en-US" dirty="0" smtClean="0"/>
              <a:t>Heats target to ~6000-9000 K and turns surface materials into plasma (ablation)</a:t>
            </a:r>
          </a:p>
          <a:p>
            <a:pPr lvl="1"/>
            <a:r>
              <a:rPr lang="en-US" dirty="0" smtClean="0"/>
              <a:t>Spectrometer collects light from plasma over ~200-800 nm (UV, VIS, NIR) </a:t>
            </a:r>
          </a:p>
          <a:p>
            <a:pPr lvl="1"/>
            <a:r>
              <a:rPr lang="en-US" dirty="0" smtClean="0"/>
              <a:t>Returned </a:t>
            </a:r>
            <a:r>
              <a:rPr lang="en-US" dirty="0"/>
              <a:t>spectra have peaks that correspond to specific </a:t>
            </a:r>
            <a:r>
              <a:rPr lang="en-US" dirty="0" smtClean="0"/>
              <a:t>elements </a:t>
            </a:r>
            <a:r>
              <a:rPr lang="en-US" dirty="0" smtClean="0">
                <a:sym typeface="Wingdings" pitchFamily="2" charset="2"/>
              </a:rPr>
              <a:t> different colors of light</a:t>
            </a:r>
            <a:endParaRPr lang="en-US" dirty="0" smtClean="0"/>
          </a:p>
          <a:p>
            <a:pPr marL="457200" lvl="1" indent="0">
              <a:buNone/>
            </a:pPr>
            <a:endParaRPr lang="en-US" dirty="0" smtClean="0"/>
          </a:p>
        </p:txBody>
      </p:sp>
      <p:pic>
        <p:nvPicPr>
          <p:cNvPr id="11266" name="Picture 2" descr="This image illustrates the principals of a technique called &quot;laser-induced breakdown spectroscopy,&quot; which the Chemistry and Camera (ChemCam) instrument will use on Mars."/>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4815" t="4621" r="14815" b="34637"/>
          <a:stretch/>
        </p:blipFill>
        <p:spPr bwMode="auto">
          <a:xfrm>
            <a:off x="6248400" y="0"/>
            <a:ext cx="2895600" cy="140468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92829830-25C5-4564-B5E7-94DFCBEC6BC0}" type="slidenum">
              <a:rPr lang="en-US" smtClean="0"/>
              <a:pPr/>
              <a:t>19</a:t>
            </a:fld>
            <a:endParaRPr lang="en-US"/>
          </a:p>
        </p:txBody>
      </p:sp>
      <p:pic>
        <p:nvPicPr>
          <p:cNvPr id="6" name="Picture 4"/>
          <p:cNvPicPr>
            <a:picLocks noChangeAspect="1" noChangeArrowheads="1"/>
          </p:cNvPicPr>
          <p:nvPr/>
        </p:nvPicPr>
        <p:blipFill>
          <a:blip r:embed="rId3" cstate="email"/>
          <a:srcRect/>
          <a:stretch>
            <a:fillRect/>
          </a:stretch>
        </p:blipFill>
        <p:spPr bwMode="auto">
          <a:xfrm>
            <a:off x="0" y="4953000"/>
            <a:ext cx="9144000" cy="1905000"/>
          </a:xfrm>
          <a:prstGeom prst="rect">
            <a:avLst/>
          </a:prstGeom>
          <a:noFill/>
          <a:ln w="9525">
            <a:noFill/>
            <a:miter lim="800000"/>
            <a:headEnd/>
            <a:tailEnd/>
          </a:ln>
        </p:spPr>
      </p:pic>
      <p:pic>
        <p:nvPicPr>
          <p:cNvPr id="7" name="Picture 2" descr="http://cdn.theatlantic.com/static/infocus/msl112511/s_m09_PIA13809.jp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20592" r="19331"/>
          <a:stretch/>
        </p:blipFill>
        <p:spPr bwMode="auto">
          <a:xfrm>
            <a:off x="4876800" y="228600"/>
            <a:ext cx="1143000" cy="1090474"/>
          </a:xfrm>
          <a:prstGeom prst="rect">
            <a:avLst/>
          </a:prstGeom>
          <a:noFill/>
          <a:ln w="38100">
            <a:solidFill>
              <a:srgbClr val="FFC000"/>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23961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Who are we and what do we do?</a:t>
            </a:r>
            <a:endParaRPr lang="en-US" dirty="0"/>
          </a:p>
        </p:txBody>
      </p:sp>
      <p:sp>
        <p:nvSpPr>
          <p:cNvPr id="3" name="Content Placeholder 2"/>
          <p:cNvSpPr>
            <a:spLocks noGrp="1"/>
          </p:cNvSpPr>
          <p:nvPr>
            <p:ph idx="1"/>
          </p:nvPr>
        </p:nvSpPr>
        <p:spPr>
          <a:xfrm>
            <a:off x="457200" y="1775191"/>
            <a:ext cx="8229600" cy="4930409"/>
          </a:xfrm>
        </p:spPr>
        <p:txBody>
          <a:bodyPr>
            <a:normAutofit lnSpcReduction="10000"/>
          </a:bodyPr>
          <a:lstStyle/>
          <a:p>
            <a:r>
              <a:rPr lang="en-US" dirty="0" smtClean="0"/>
              <a:t>Nina Lanza</a:t>
            </a:r>
            <a:r>
              <a:rPr lang="en-US" dirty="0"/>
              <a:t> </a:t>
            </a:r>
            <a:r>
              <a:rPr lang="en-US" dirty="0" smtClean="0"/>
              <a:t>&amp; </a:t>
            </a:r>
            <a:r>
              <a:rPr lang="en-US" dirty="0"/>
              <a:t>Agnes Cousin</a:t>
            </a:r>
          </a:p>
          <a:p>
            <a:pPr marL="118872" indent="0">
              <a:buNone/>
            </a:pPr>
            <a:endParaRPr lang="en-US" dirty="0" smtClean="0"/>
          </a:p>
          <a:p>
            <a:r>
              <a:rPr lang="en-US" dirty="0" smtClean="0"/>
              <a:t>Geologists and </a:t>
            </a:r>
            <a:r>
              <a:rPr lang="en-US" dirty="0" err="1" smtClean="0"/>
              <a:t>postdocs</a:t>
            </a:r>
            <a:endParaRPr lang="en-US" dirty="0" smtClean="0"/>
          </a:p>
          <a:p>
            <a:pPr lvl="1"/>
            <a:r>
              <a:rPr lang="en-US" dirty="0" smtClean="0"/>
              <a:t>Recently finished PhD, still in training</a:t>
            </a:r>
          </a:p>
          <a:p>
            <a:endParaRPr lang="en-US" dirty="0" smtClean="0"/>
          </a:p>
          <a:p>
            <a:r>
              <a:rPr lang="en-US" dirty="0" smtClean="0"/>
              <a:t>Los Alamos National Laboratory (LANL) in NM</a:t>
            </a:r>
          </a:p>
          <a:p>
            <a:endParaRPr lang="en-US" dirty="0" smtClean="0"/>
          </a:p>
          <a:p>
            <a:r>
              <a:rPr lang="en-US" dirty="0" smtClean="0"/>
              <a:t>On MSL ‘Curiosity’ rover science team</a:t>
            </a:r>
          </a:p>
          <a:p>
            <a:pPr lvl="1"/>
            <a:r>
              <a:rPr lang="en-US" dirty="0" smtClean="0"/>
              <a:t>ChemCam instrument</a:t>
            </a:r>
          </a:p>
          <a:p>
            <a:endParaRPr lang="en-US" dirty="0" smtClean="0"/>
          </a:p>
        </p:txBody>
      </p:sp>
      <p:sp>
        <p:nvSpPr>
          <p:cNvPr id="4" name="Slide Number Placeholder 3"/>
          <p:cNvSpPr>
            <a:spLocks noGrp="1"/>
          </p:cNvSpPr>
          <p:nvPr>
            <p:ph type="sldNum" sz="quarter" idx="12"/>
          </p:nvPr>
        </p:nvSpPr>
        <p:spPr/>
        <p:txBody>
          <a:bodyPr/>
          <a:lstStyle/>
          <a:p>
            <a:fld id="{92829830-25C5-4564-B5E7-94DFCBEC6BC0}" type="slidenum">
              <a:rPr lang="en-US" smtClean="0"/>
              <a:pPr/>
              <a:t>2</a:t>
            </a:fld>
            <a:endParaRPr lang="en-US"/>
          </a:p>
        </p:txBody>
      </p:sp>
    </p:spTree>
    <p:extLst>
      <p:ext uri="{BB962C8B-B14F-4D97-AF65-F5344CB8AC3E}">
        <p14:creationId xmlns="" xmlns:p14="http://schemas.microsoft.com/office/powerpoint/2010/main" val="22954367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829830-25C5-4564-B5E7-94DFCBEC6BC0}" type="slidenum">
              <a:rPr lang="en-US" smtClean="0"/>
              <a:pPr/>
              <a:t>20</a:t>
            </a:fld>
            <a:endParaRPr lang="en-US"/>
          </a:p>
        </p:txBody>
      </p:sp>
      <p:pic>
        <p:nvPicPr>
          <p:cNvPr id="5" name="Picture 2" descr="http://smsc.cnes.fr/IcMSL/chemcam_operation.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585" y="0"/>
            <a:ext cx="9110218" cy="67818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http://mars.jpl.nasa.gov/msl/images/PIA15695-5holes-RMI-br2.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61308" t="35506" r="16725" b="37785"/>
          <a:stretch/>
        </p:blipFill>
        <p:spPr bwMode="auto">
          <a:xfrm>
            <a:off x="6782936" y="4312693"/>
            <a:ext cx="2006221" cy="1160060"/>
          </a:xfrm>
          <a:prstGeom prst="rect">
            <a:avLst/>
          </a:prstGeom>
          <a:noFill/>
          <a:ln>
            <a:solidFill>
              <a:schemeClr val="bg1"/>
            </a:solidFill>
          </a:ln>
          <a:extLst>
            <a:ext uri="{909E8E84-426E-40dd-AFC4-6F175D3DCCD1}">
              <a14:hiddenFill xmlns="" xmlns:a14="http://schemas.microsoft.com/office/drawing/2010/main">
                <a:solidFill>
                  <a:srgbClr val="FFFFFF"/>
                </a:solidFill>
              </a14:hiddenFill>
            </a:ext>
          </a:extLst>
        </p:spPr>
      </p:pic>
      <p:pic>
        <p:nvPicPr>
          <p:cNvPr id="7" name="Picture 2" descr="D:\NINA\UNM\2006-2007\mars_seminar\MSL_talk_images\libs-plasma.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388335" y="-19930"/>
            <a:ext cx="1737467" cy="156769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Box 3"/>
          <p:cNvSpPr txBox="1">
            <a:spLocks noChangeArrowheads="1"/>
          </p:cNvSpPr>
          <p:nvPr/>
        </p:nvSpPr>
        <p:spPr bwMode="auto">
          <a:xfrm>
            <a:off x="7302319" y="1547767"/>
            <a:ext cx="190949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bg1"/>
                </a:solidFill>
              </a:rPr>
              <a:t>Spot size ~1 mm</a:t>
            </a:r>
          </a:p>
        </p:txBody>
      </p:sp>
      <p:sp>
        <p:nvSpPr>
          <p:cNvPr id="9" name="TextBox 8"/>
          <p:cNvSpPr txBox="1"/>
          <p:nvPr/>
        </p:nvSpPr>
        <p:spPr>
          <a:xfrm>
            <a:off x="-1295400" y="6324600"/>
            <a:ext cx="184731" cy="369332"/>
          </a:xfrm>
          <a:prstGeom prst="rect">
            <a:avLst/>
          </a:prstGeom>
          <a:noFill/>
        </p:spPr>
        <p:txBody>
          <a:bodyPr wrap="none" rtlCol="0">
            <a:spAutoFit/>
          </a:bodyPr>
          <a:lstStyle/>
          <a:p>
            <a:endParaRPr lang="en-US" dirty="0"/>
          </a:p>
        </p:txBody>
      </p:sp>
      <p:sp>
        <p:nvSpPr>
          <p:cNvPr id="10" name="TextBox 9"/>
          <p:cNvSpPr txBox="1"/>
          <p:nvPr/>
        </p:nvSpPr>
        <p:spPr>
          <a:xfrm>
            <a:off x="6792035" y="5475028"/>
            <a:ext cx="2089418" cy="338554"/>
          </a:xfrm>
          <a:prstGeom prst="rect">
            <a:avLst/>
          </a:prstGeom>
          <a:noFill/>
        </p:spPr>
        <p:txBody>
          <a:bodyPr wrap="none" rtlCol="0">
            <a:spAutoFit/>
          </a:bodyPr>
          <a:lstStyle/>
          <a:p>
            <a:pPr algn="ctr"/>
            <a:r>
              <a:rPr lang="en-US" sz="1600" dirty="0" smtClean="0">
                <a:solidFill>
                  <a:schemeClr val="bg1"/>
                </a:solidFill>
              </a:rPr>
              <a:t>‘</a:t>
            </a:r>
            <a:r>
              <a:rPr lang="en-US" sz="1600" dirty="0" err="1" smtClean="0">
                <a:solidFill>
                  <a:schemeClr val="bg1"/>
                </a:solidFill>
              </a:rPr>
              <a:t>Beechey</a:t>
            </a:r>
            <a:r>
              <a:rPr lang="en-US" sz="1600" dirty="0" smtClean="0">
                <a:solidFill>
                  <a:schemeClr val="bg1"/>
                </a:solidFill>
              </a:rPr>
              <a:t>’ soil, sol 19</a:t>
            </a:r>
          </a:p>
        </p:txBody>
      </p:sp>
    </p:spTree>
    <p:extLst>
      <p:ext uri="{BB962C8B-B14F-4D97-AF65-F5344CB8AC3E}">
        <p14:creationId xmlns="" xmlns:p14="http://schemas.microsoft.com/office/powerpoint/2010/main" val="223060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ChemCam in action</a:t>
            </a:r>
            <a:endParaRPr lang="en-US" dirty="0"/>
          </a:p>
        </p:txBody>
      </p:sp>
      <p:pic>
        <p:nvPicPr>
          <p:cNvPr id="5" name="Picture 3"/>
          <p:cNvPicPr>
            <a:picLocks noChangeAspect="1" noChangeArrowheads="1"/>
          </p:cNvPicPr>
          <p:nvPr/>
        </p:nvPicPr>
        <p:blipFill>
          <a:blip r:embed="rId3" cstate="email"/>
          <a:srcRect l="1667" r="1806" b="1635"/>
          <a:stretch>
            <a:fillRect/>
          </a:stretch>
        </p:blipFill>
        <p:spPr bwMode="auto">
          <a:xfrm>
            <a:off x="0" y="1419018"/>
            <a:ext cx="9144000" cy="4080082"/>
          </a:xfrm>
          <a:prstGeom prst="rect">
            <a:avLst/>
          </a:prstGeom>
          <a:noFill/>
          <a:ln w="9525">
            <a:noFill/>
            <a:miter lim="800000"/>
            <a:headEnd/>
            <a:tailEnd/>
          </a:ln>
        </p:spPr>
      </p:pic>
      <p:sp>
        <p:nvSpPr>
          <p:cNvPr id="6" name="TextBox 5"/>
          <p:cNvSpPr txBox="1"/>
          <p:nvPr/>
        </p:nvSpPr>
        <p:spPr>
          <a:xfrm>
            <a:off x="3962400" y="5638800"/>
            <a:ext cx="1548052" cy="461665"/>
          </a:xfrm>
          <a:prstGeom prst="rect">
            <a:avLst/>
          </a:prstGeom>
          <a:noFill/>
        </p:spPr>
        <p:txBody>
          <a:bodyPr wrap="none" rtlCol="0">
            <a:spAutoFit/>
          </a:bodyPr>
          <a:lstStyle/>
          <a:p>
            <a:r>
              <a:rPr lang="en-US" sz="2400" dirty="0" smtClean="0">
                <a:solidFill>
                  <a:schemeClr val="accent1"/>
                </a:solidFill>
              </a:rPr>
              <a:t>(We wish)</a:t>
            </a:r>
            <a:endParaRPr lang="en-US" sz="2400" dirty="0">
              <a:solidFill>
                <a:schemeClr val="accent1"/>
              </a:solidFill>
            </a:endParaRPr>
          </a:p>
        </p:txBody>
      </p:sp>
    </p:spTree>
    <p:extLst>
      <p:ext uri="{BB962C8B-B14F-4D97-AF65-F5344CB8AC3E}">
        <p14:creationId xmlns="" xmlns:p14="http://schemas.microsoft.com/office/powerpoint/2010/main" val="2558721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252728"/>
          </a:xfrm>
        </p:spPr>
        <p:txBody>
          <a:bodyPr>
            <a:normAutofit/>
          </a:bodyPr>
          <a:lstStyle/>
          <a:p>
            <a:r>
              <a:rPr lang="en-US" dirty="0" smtClean="0"/>
              <a:t>First ChemCam target</a:t>
            </a:r>
            <a:br>
              <a:rPr lang="en-US" dirty="0" smtClean="0"/>
            </a:br>
            <a:r>
              <a:rPr lang="en-US" sz="2700" dirty="0" smtClean="0"/>
              <a:t>Coronation, Sol 13</a:t>
            </a:r>
            <a:endParaRPr lang="en-US" sz="2700" dirty="0"/>
          </a:p>
        </p:txBody>
      </p:sp>
      <p:sp>
        <p:nvSpPr>
          <p:cNvPr id="3" name="Content Placeholder 2"/>
          <p:cNvSpPr>
            <a:spLocks noGrp="1"/>
          </p:cNvSpPr>
          <p:nvPr>
            <p:ph idx="1"/>
          </p:nvPr>
        </p:nvSpPr>
        <p:spPr>
          <a:xfrm>
            <a:off x="0" y="4950191"/>
            <a:ext cx="6769100" cy="1437909"/>
          </a:xfrm>
        </p:spPr>
        <p:txBody>
          <a:bodyPr>
            <a:normAutofit/>
          </a:bodyPr>
          <a:lstStyle/>
          <a:p>
            <a:r>
              <a:rPr lang="en-US" dirty="0" smtClean="0"/>
              <a:t>A beautiful spectrum!</a:t>
            </a:r>
          </a:p>
          <a:p>
            <a:r>
              <a:rPr lang="en-US" dirty="0" smtClean="0"/>
              <a:t>Contains H in first shot</a:t>
            </a:r>
          </a:p>
        </p:txBody>
      </p:sp>
      <p:pic>
        <p:nvPicPr>
          <p:cNvPr id="4" name="Picture 3" descr="PIA16089_Wiens4-br2.jpeg"/>
          <p:cNvPicPr>
            <a:picLocks noChangeAspect="1"/>
          </p:cNvPicPr>
          <p:nvPr/>
        </p:nvPicPr>
        <p:blipFill>
          <a:blip r:embed="rId2" cstate="print">
            <a:extLst>
              <a:ext uri="{28A0092B-C50C-407E-A947-70E740481C1C}">
                <a14:useLocalDpi xmlns="" xmlns:a14="http://schemas.microsoft.com/office/drawing/2010/main"/>
              </a:ext>
            </a:extLst>
          </a:blip>
          <a:srcRect t="9009" b="3469"/>
          <a:stretch>
            <a:fillRect/>
          </a:stretch>
        </p:blipFill>
        <p:spPr>
          <a:xfrm>
            <a:off x="0" y="1536700"/>
            <a:ext cx="9144000" cy="3289300"/>
          </a:xfrm>
          <a:prstGeom prst="rect">
            <a:avLst/>
          </a:prstGeom>
        </p:spPr>
      </p:pic>
      <p:sp>
        <p:nvSpPr>
          <p:cNvPr id="5" name="TextBox 4"/>
          <p:cNvSpPr txBox="1"/>
          <p:nvPr/>
        </p:nvSpPr>
        <p:spPr>
          <a:xfrm>
            <a:off x="0" y="6581001"/>
            <a:ext cx="3619500" cy="276999"/>
          </a:xfrm>
          <a:prstGeom prst="rect">
            <a:avLst/>
          </a:prstGeom>
          <a:noFill/>
        </p:spPr>
        <p:txBody>
          <a:bodyPr wrap="square" rtlCol="0">
            <a:spAutoFit/>
          </a:bodyPr>
          <a:lstStyle/>
          <a:p>
            <a:r>
              <a:rPr lang="en-US" sz="1200" dirty="0" smtClean="0"/>
              <a:t>NASA/JPL-Caltech/LANL/CNES/IRAP/MSSS</a:t>
            </a:r>
            <a:endParaRPr lang="en-US" sz="1200" dirty="0"/>
          </a:p>
        </p:txBody>
      </p:sp>
      <p:pic>
        <p:nvPicPr>
          <p:cNvPr id="6" name="Picture 2" descr="http://mars.jpl.nasa.gov/msl/images/pia16073_Weins-7UNANNOTATED-br2.jpg"/>
          <p:cNvPicPr>
            <a:picLocks noChangeAspect="1" noChangeArrowheads="1"/>
          </p:cNvPicPr>
          <p:nvPr/>
        </p:nvPicPr>
        <p:blipFill>
          <a:blip r:embed="rId3" cstate="print"/>
          <a:srcRect/>
          <a:stretch>
            <a:fillRect/>
          </a:stretch>
        </p:blipFill>
        <p:spPr bwMode="auto">
          <a:xfrm flipH="1">
            <a:off x="6708011" y="4597400"/>
            <a:ext cx="1959627" cy="2095500"/>
          </a:xfrm>
          <a:prstGeom prst="rect">
            <a:avLst/>
          </a:prstGeom>
          <a:noFill/>
          <a:ln w="28575">
            <a:solidFill>
              <a:schemeClr val="accent1"/>
            </a:solidFill>
          </a:ln>
        </p:spPr>
      </p:pic>
      <p:sp>
        <p:nvSpPr>
          <p:cNvPr id="7" name="Oval 6"/>
          <p:cNvSpPr/>
          <p:nvPr/>
        </p:nvSpPr>
        <p:spPr>
          <a:xfrm>
            <a:off x="8051800" y="5715000"/>
            <a:ext cx="381000" cy="368300"/>
          </a:xfrm>
          <a:prstGeom prst="ellipse">
            <a:avLst/>
          </a:prstGeom>
          <a:no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794500" y="6553200"/>
            <a:ext cx="431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42100" y="6235700"/>
            <a:ext cx="676788" cy="307777"/>
          </a:xfrm>
          <a:prstGeom prst="rect">
            <a:avLst/>
          </a:prstGeom>
          <a:noFill/>
        </p:spPr>
        <p:txBody>
          <a:bodyPr wrap="none" rtlCol="0">
            <a:spAutoFit/>
          </a:bodyPr>
          <a:lstStyle/>
          <a:p>
            <a:r>
              <a:rPr lang="en-US" sz="1400" dirty="0" smtClean="0">
                <a:solidFill>
                  <a:schemeClr val="bg1"/>
                </a:solidFill>
              </a:rPr>
              <a:t>~6 cm</a:t>
            </a:r>
            <a:endParaRPr lang="en-US" sz="1400" dirty="0">
              <a:solidFill>
                <a:schemeClr val="bg1"/>
              </a:solidFill>
            </a:endParaRPr>
          </a:p>
        </p:txBody>
      </p:sp>
      <p:pic>
        <p:nvPicPr>
          <p:cNvPr id="10" name="Picture 4"/>
          <p:cNvPicPr>
            <a:picLocks noChangeAspect="1" noChangeArrowheads="1"/>
          </p:cNvPicPr>
          <p:nvPr/>
        </p:nvPicPr>
        <p:blipFill>
          <a:blip r:embed="rId4" cstate="email"/>
          <a:srcRect l="54431"/>
          <a:stretch>
            <a:fillRect/>
          </a:stretch>
        </p:blipFill>
        <p:spPr bwMode="auto">
          <a:xfrm>
            <a:off x="6400800" y="0"/>
            <a:ext cx="2743200" cy="1254125"/>
          </a:xfrm>
          <a:prstGeom prst="rect">
            <a:avLst/>
          </a:prstGeom>
          <a:noFill/>
          <a:ln w="9525">
            <a:noFill/>
            <a:miter lim="800000"/>
            <a:headEnd/>
            <a:tailEnd/>
          </a:ln>
        </p:spPr>
      </p:pic>
    </p:spTree>
    <p:extLst>
      <p:ext uri="{BB962C8B-B14F-4D97-AF65-F5344CB8AC3E}">
        <p14:creationId xmlns="" xmlns:p14="http://schemas.microsoft.com/office/powerpoint/2010/main" val="898665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829830-25C5-4564-B5E7-94DFCBEC6BC0}" type="slidenum">
              <a:rPr lang="en-US" smtClean="0"/>
              <a:pPr/>
              <a:t>23</a:t>
            </a:fld>
            <a:endParaRPr lang="en-US"/>
          </a:p>
        </p:txBody>
      </p:sp>
      <p:pic>
        <p:nvPicPr>
          <p:cNvPr id="6" name="Picture 8" descr="http://img1.mxstatic.com/rover-curiosity/cette-photographie-presente-le-mat-de-curiosity-munit-de-la-chemcam-un-outil-d-exploration-egalement-muni-d-un-laser-et-d-un-telescope-credit-photo-nasa-jpl-caltech-malin-space-science-systems_53217_w460.jpg"/>
          <p:cNvPicPr>
            <a:picLocks noChangeAspect="1" noChangeArrowheads="1"/>
          </p:cNvPicPr>
          <p:nvPr/>
        </p:nvPicPr>
        <p:blipFill>
          <a:blip r:embed="rId2" cstate="print"/>
          <a:srcRect t="5308"/>
          <a:stretch>
            <a:fillRect/>
          </a:stretch>
        </p:blipFill>
        <p:spPr bwMode="auto">
          <a:xfrm>
            <a:off x="4495800" y="381000"/>
            <a:ext cx="3505200" cy="3752025"/>
          </a:xfrm>
          <a:prstGeom prst="rect">
            <a:avLst/>
          </a:prstGeom>
          <a:noFill/>
          <a:ln w="9525">
            <a:noFill/>
            <a:miter lim="800000"/>
            <a:headEnd/>
            <a:tailEnd/>
          </a:ln>
        </p:spPr>
      </p:pic>
      <p:pic>
        <p:nvPicPr>
          <p:cNvPr id="7" name="Picture 6" descr="https://mslreports.jpl.nasa.gov/surface/data/surface/83/32/mhli.gif"/>
          <p:cNvPicPr>
            <a:picLocks noChangeAspect="1" noChangeArrowheads="1" noCrop="1"/>
          </p:cNvPicPr>
          <p:nvPr/>
        </p:nvPicPr>
        <p:blipFill>
          <a:blip r:embed="rId3" cstate="print"/>
          <a:srcRect/>
          <a:stretch>
            <a:fillRect/>
          </a:stretch>
        </p:blipFill>
        <p:spPr bwMode="auto">
          <a:xfrm>
            <a:off x="228600" y="304800"/>
            <a:ext cx="4163765" cy="3124200"/>
          </a:xfrm>
          <a:prstGeom prst="rect">
            <a:avLst/>
          </a:prstGeom>
          <a:noFill/>
          <a:ln w="9525">
            <a:noFill/>
            <a:miter lim="800000"/>
            <a:headEnd/>
            <a:tailEnd/>
          </a:ln>
        </p:spPr>
      </p:pic>
      <p:pic>
        <p:nvPicPr>
          <p:cNvPr id="8" name="Picture 2" descr="http://www.globalpost.com/sites/default/files/imagecache/gp3_small_article/curiosity-mars-rover-riverbed.jpg"/>
          <p:cNvPicPr>
            <a:picLocks noChangeAspect="1" noChangeArrowheads="1"/>
          </p:cNvPicPr>
          <p:nvPr/>
        </p:nvPicPr>
        <p:blipFill>
          <a:blip r:embed="rId4" cstate="print"/>
          <a:srcRect/>
          <a:stretch>
            <a:fillRect/>
          </a:stretch>
        </p:blipFill>
        <p:spPr bwMode="auto">
          <a:xfrm>
            <a:off x="304800" y="3581400"/>
            <a:ext cx="4553857" cy="3035905"/>
          </a:xfrm>
          <a:prstGeom prst="rect">
            <a:avLst/>
          </a:prstGeom>
          <a:noFill/>
          <a:ln w="9525">
            <a:noFill/>
            <a:miter lim="800000"/>
            <a:headEnd/>
            <a:tailEnd/>
          </a:ln>
        </p:spPr>
      </p:pic>
      <p:pic>
        <p:nvPicPr>
          <p:cNvPr id="9" name="Picture 2" descr="http://orbitmars.futura-sciences.com/galerie_images/upload/2012/09/25/pwg_high/20120925234407-6bca3048.jpg"/>
          <p:cNvPicPr>
            <a:picLocks noChangeAspect="1" noChangeArrowheads="1"/>
          </p:cNvPicPr>
          <p:nvPr/>
        </p:nvPicPr>
        <p:blipFill>
          <a:blip r:embed="rId5" cstate="print"/>
          <a:srcRect/>
          <a:stretch>
            <a:fillRect/>
          </a:stretch>
        </p:blipFill>
        <p:spPr bwMode="auto">
          <a:xfrm>
            <a:off x="4876800" y="3657600"/>
            <a:ext cx="2921682" cy="2382830"/>
          </a:xfrm>
          <a:prstGeom prst="rect">
            <a:avLst/>
          </a:prstGeom>
          <a:noFill/>
          <a:ln w="9525">
            <a:noFill/>
            <a:miter lim="800000"/>
            <a:headEnd/>
            <a:tailEnd/>
          </a:ln>
        </p:spPr>
      </p:pic>
      <p:sp>
        <p:nvSpPr>
          <p:cNvPr id="10" name="TextBox 9"/>
          <p:cNvSpPr txBox="1"/>
          <p:nvPr/>
        </p:nvSpPr>
        <p:spPr>
          <a:xfrm>
            <a:off x="1066800" y="76200"/>
            <a:ext cx="7019870" cy="523220"/>
          </a:xfrm>
          <a:prstGeom prst="rect">
            <a:avLst/>
          </a:prstGeom>
          <a:solidFill>
            <a:schemeClr val="accent1">
              <a:lumMod val="20000"/>
              <a:lumOff val="80000"/>
            </a:schemeClr>
          </a:solidFill>
        </p:spPr>
        <p:txBody>
          <a:bodyPr wrap="none" rtlCol="0">
            <a:spAutoFit/>
          </a:bodyPr>
          <a:lstStyle/>
          <a:p>
            <a:r>
              <a:rPr lang="en-US" sz="2800" dirty="0" smtClean="0"/>
              <a:t>Robotic test: beautiful pictures of the rover!</a:t>
            </a:r>
            <a:endParaRPr lang="en-US" sz="2800" dirty="0"/>
          </a:p>
        </p:txBody>
      </p:sp>
      <p:sp>
        <p:nvSpPr>
          <p:cNvPr id="11" name="TextBox 10"/>
          <p:cNvSpPr txBox="1"/>
          <p:nvPr/>
        </p:nvSpPr>
        <p:spPr>
          <a:xfrm>
            <a:off x="7010400" y="1752600"/>
            <a:ext cx="1742785" cy="461665"/>
          </a:xfrm>
          <a:prstGeom prst="rect">
            <a:avLst/>
          </a:prstGeom>
          <a:noFill/>
        </p:spPr>
        <p:txBody>
          <a:bodyPr wrap="none" rtlCol="0">
            <a:spAutoFit/>
          </a:bodyPr>
          <a:lstStyle/>
          <a:p>
            <a:r>
              <a:rPr lang="en-US" sz="2400" dirty="0" smtClean="0">
                <a:solidFill>
                  <a:srgbClr val="FFFFFF"/>
                </a:solidFill>
              </a:rPr>
              <a:t>ChemCam!</a:t>
            </a:r>
            <a:endParaRPr lang="en-US" sz="2400" dirty="0">
              <a:solidFill>
                <a:srgbClr val="FFFFFF"/>
              </a:solidFill>
            </a:endParaRPr>
          </a:p>
        </p:txBody>
      </p:sp>
      <p:sp>
        <p:nvSpPr>
          <p:cNvPr id="12" name="TextBox 11"/>
          <p:cNvSpPr txBox="1"/>
          <p:nvPr/>
        </p:nvSpPr>
        <p:spPr>
          <a:xfrm>
            <a:off x="4597112" y="6172200"/>
            <a:ext cx="4546888" cy="461665"/>
          </a:xfrm>
          <a:prstGeom prst="rect">
            <a:avLst/>
          </a:prstGeom>
          <a:noFill/>
        </p:spPr>
        <p:txBody>
          <a:bodyPr wrap="none" rtlCol="0">
            <a:spAutoFit/>
          </a:bodyPr>
          <a:lstStyle/>
          <a:p>
            <a:r>
              <a:rPr lang="en-US" sz="2400" dirty="0" smtClean="0">
                <a:solidFill>
                  <a:srgbClr val="FFFFFF"/>
                </a:solidFill>
              </a:rPr>
              <a:t>Several kinds of rocks observed </a:t>
            </a:r>
            <a:endParaRPr lang="en-US" sz="2400" dirty="0">
              <a:solidFill>
                <a:srgbClr val="FFFFFF"/>
              </a:solidFill>
            </a:endParaRPr>
          </a:p>
        </p:txBody>
      </p:sp>
    </p:spTree>
    <p:extLst>
      <p:ext uri="{BB962C8B-B14F-4D97-AF65-F5344CB8AC3E}">
        <p14:creationId xmlns="" xmlns:p14="http://schemas.microsoft.com/office/powerpoint/2010/main" val="245023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mars.jpl.nasa.gov/msl/images/pia16554-br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595932"/>
            <a:ext cx="8077200" cy="623932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366839" y="60789"/>
            <a:ext cx="8229600" cy="535143"/>
          </a:xfrm>
        </p:spPr>
        <p:txBody>
          <a:bodyPr>
            <a:normAutofit fontScale="90000"/>
          </a:bodyPr>
          <a:lstStyle/>
          <a:p>
            <a:r>
              <a:rPr lang="en-US" dirty="0" smtClean="0"/>
              <a:t>Current status</a:t>
            </a:r>
            <a:r>
              <a:rPr lang="en-US" sz="4600" dirty="0" smtClean="0"/>
              <a:t>: Today is sol 203 </a:t>
            </a:r>
            <a:endParaRPr lang="en-US" sz="4600"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24</a:t>
            </a:fld>
            <a:endParaRPr lang="en-US"/>
          </a:p>
        </p:txBody>
      </p:sp>
      <p:sp>
        <p:nvSpPr>
          <p:cNvPr id="4" name="Rectangle 3"/>
          <p:cNvSpPr/>
          <p:nvPr/>
        </p:nvSpPr>
        <p:spPr>
          <a:xfrm rot="16200000">
            <a:off x="-1065314" y="5136456"/>
            <a:ext cx="3042051" cy="307777"/>
          </a:xfrm>
          <a:prstGeom prst="rect">
            <a:avLst/>
          </a:prstGeom>
        </p:spPr>
        <p:txBody>
          <a:bodyPr wrap="none">
            <a:spAutoFit/>
          </a:bodyPr>
          <a:lstStyle/>
          <a:p>
            <a:r>
              <a:rPr lang="en-US" sz="1400" dirty="0">
                <a:solidFill>
                  <a:schemeClr val="bg1"/>
                </a:solidFill>
              </a:rPr>
              <a:t>NASA/JPL-Caltech/Univ. of Arizona </a:t>
            </a:r>
          </a:p>
        </p:txBody>
      </p:sp>
    </p:spTree>
    <p:extLst>
      <p:ext uri="{BB962C8B-B14F-4D97-AF65-F5344CB8AC3E}">
        <p14:creationId xmlns="" xmlns:p14="http://schemas.microsoft.com/office/powerpoint/2010/main" val="3358701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098" name="Picture 2" descr="http://farm9.staticflickr.com/8424/7730212494_f5d0fb99de_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 y="1066800"/>
            <a:ext cx="8708570" cy="5791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990600"/>
          </a:xfrm>
        </p:spPr>
        <p:txBody>
          <a:bodyPr>
            <a:normAutofit fontScale="90000"/>
          </a:bodyPr>
          <a:lstStyle/>
          <a:p>
            <a:r>
              <a:rPr lang="en-US" dirty="0" smtClean="0"/>
              <a:t>How do you drive a Mars rover?</a:t>
            </a:r>
            <a:endParaRPr lang="en-US"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25</a:t>
            </a:fld>
            <a:endParaRPr lang="en-US"/>
          </a:p>
        </p:txBody>
      </p:sp>
      <p:sp>
        <p:nvSpPr>
          <p:cNvPr id="6" name="TextBox 5"/>
          <p:cNvSpPr txBox="1"/>
          <p:nvPr/>
        </p:nvSpPr>
        <p:spPr>
          <a:xfrm>
            <a:off x="1828800" y="1676400"/>
            <a:ext cx="4402167" cy="523220"/>
          </a:xfrm>
          <a:prstGeom prst="rect">
            <a:avLst/>
          </a:prstGeom>
          <a:noFill/>
        </p:spPr>
        <p:txBody>
          <a:bodyPr wrap="none" rtlCol="0">
            <a:spAutoFit/>
          </a:bodyPr>
          <a:lstStyle/>
          <a:p>
            <a:r>
              <a:rPr lang="en-US" sz="2800" dirty="0" smtClean="0"/>
              <a:t>Answer: From your laptop</a:t>
            </a:r>
            <a:endParaRPr lang="en-US" sz="2800" dirty="0"/>
          </a:p>
        </p:txBody>
      </p:sp>
      <p:cxnSp>
        <p:nvCxnSpPr>
          <p:cNvPr id="8" name="Straight Arrow Connector 7"/>
          <p:cNvCxnSpPr/>
          <p:nvPr/>
        </p:nvCxnSpPr>
        <p:spPr>
          <a:xfrm flipH="1">
            <a:off x="3276600" y="2209800"/>
            <a:ext cx="457200" cy="3276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99149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the rover</a:t>
            </a:r>
            <a:endParaRPr lang="en-US" dirty="0"/>
          </a:p>
        </p:txBody>
      </p:sp>
      <p:sp>
        <p:nvSpPr>
          <p:cNvPr id="4" name="Content Placeholder 3"/>
          <p:cNvSpPr>
            <a:spLocks noGrp="1"/>
          </p:cNvSpPr>
          <p:nvPr>
            <p:ph idx="1"/>
          </p:nvPr>
        </p:nvSpPr>
        <p:spPr>
          <a:xfrm>
            <a:off x="457200" y="1600201"/>
            <a:ext cx="8229600" cy="4800600"/>
          </a:xfrm>
        </p:spPr>
        <p:txBody>
          <a:bodyPr>
            <a:normAutofit fontScale="85000" lnSpcReduction="20000"/>
          </a:bodyPr>
          <a:lstStyle/>
          <a:p>
            <a:r>
              <a:rPr lang="en-US" dirty="0" smtClean="0"/>
              <a:t>First 90 sols at Jet Propulsion Lab (JPL) in CA</a:t>
            </a:r>
          </a:p>
          <a:p>
            <a:pPr lvl="1"/>
            <a:r>
              <a:rPr lang="en-US" dirty="0" smtClean="0"/>
              <a:t>On Mars time!</a:t>
            </a:r>
          </a:p>
          <a:p>
            <a:pPr lvl="1"/>
            <a:r>
              <a:rPr lang="en-US" dirty="0" smtClean="0"/>
              <a:t>Now at home institutions, CA time (7 days/week)</a:t>
            </a:r>
          </a:p>
          <a:p>
            <a:r>
              <a:rPr lang="en-US" dirty="0" smtClean="0"/>
              <a:t>Long-term goals are planned in advance</a:t>
            </a:r>
          </a:p>
          <a:p>
            <a:r>
              <a:rPr lang="en-US" dirty="0" smtClean="0"/>
              <a:t>Daily science experiments decided by science team</a:t>
            </a:r>
          </a:p>
          <a:p>
            <a:pPr lvl="1"/>
            <a:r>
              <a:rPr lang="en-US" dirty="0" smtClean="0"/>
              <a:t>Look at data returned from </a:t>
            </a:r>
            <a:r>
              <a:rPr lang="en-US" dirty="0" err="1" smtClean="0"/>
              <a:t>yestersol</a:t>
            </a:r>
            <a:endParaRPr lang="en-US" dirty="0" smtClean="0"/>
          </a:p>
          <a:p>
            <a:pPr lvl="1"/>
            <a:r>
              <a:rPr lang="en-US" dirty="0" smtClean="0"/>
              <a:t>Select new targets for analysis</a:t>
            </a:r>
          </a:p>
          <a:p>
            <a:r>
              <a:rPr lang="en-US" dirty="0" smtClean="0"/>
              <a:t>Write spacecraft commands in JPL software</a:t>
            </a:r>
          </a:p>
          <a:p>
            <a:r>
              <a:rPr lang="en-US" dirty="0" smtClean="0"/>
              <a:t>Many, many meetings to check work</a:t>
            </a:r>
          </a:p>
          <a:p>
            <a:pPr lvl="1"/>
            <a:r>
              <a:rPr lang="en-US" dirty="0" smtClean="0"/>
              <a:t>Could break rover</a:t>
            </a:r>
          </a:p>
          <a:p>
            <a:pPr lvl="1"/>
            <a:r>
              <a:rPr lang="en-US" dirty="0" smtClean="0"/>
              <a:t>Delay long-term goals</a:t>
            </a:r>
          </a:p>
          <a:p>
            <a:r>
              <a:rPr lang="en-US" dirty="0" smtClean="0"/>
              <a:t>Science discussion at the end of the sol</a:t>
            </a:r>
            <a:endParaRPr lang="en-US"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6406" y="0"/>
            <a:ext cx="8229600" cy="1251062"/>
          </a:xfrm>
        </p:spPr>
        <p:txBody>
          <a:bodyPr/>
          <a:lstStyle/>
          <a:p>
            <a:r>
              <a:rPr lang="en-US" dirty="0" smtClean="0"/>
              <a:t>At the science kickoff</a:t>
            </a:r>
            <a:endParaRPr lang="en-US" dirty="0"/>
          </a:p>
        </p:txBody>
      </p:sp>
      <p:pic>
        <p:nvPicPr>
          <p:cNvPr id="1638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1149927"/>
            <a:ext cx="7618413"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92829830-25C5-4564-B5E7-94DFCBEC6BC0}" type="slidenum">
              <a:rPr lang="en-US" smtClean="0"/>
              <a:pPr/>
              <a:t>27</a:t>
            </a:fld>
            <a:endParaRPr lang="en-US"/>
          </a:p>
        </p:txBody>
      </p:sp>
    </p:spTree>
    <p:extLst>
      <p:ext uri="{BB962C8B-B14F-4D97-AF65-F5344CB8AC3E}">
        <p14:creationId xmlns="" xmlns:p14="http://schemas.microsoft.com/office/powerpoint/2010/main" val="4152549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smtClean="0"/>
              <a:t>~5am, still one meeting to go</a:t>
            </a:r>
            <a:endParaRPr lang="en-US"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28</a:t>
            </a:fld>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609600" y="857250"/>
            <a:ext cx="8001000" cy="6000750"/>
          </a:xfrm>
          <a:prstGeom prst="rect">
            <a:avLst/>
          </a:prstGeom>
          <a:noFill/>
          <a:ln w="9525">
            <a:noFill/>
            <a:miter lim="800000"/>
            <a:headEnd/>
            <a:tailEnd/>
          </a:ln>
        </p:spPr>
      </p:pic>
    </p:spTree>
    <p:extLst>
      <p:ext uri="{BB962C8B-B14F-4D97-AF65-F5344CB8AC3E}">
        <p14:creationId xmlns="" xmlns:p14="http://schemas.microsoft.com/office/powerpoint/2010/main" val="7717920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6406" y="0"/>
            <a:ext cx="8229600" cy="1251062"/>
          </a:xfrm>
        </p:spPr>
        <p:txBody>
          <a:bodyPr/>
          <a:lstStyle/>
          <a:p>
            <a:r>
              <a:rPr lang="en-US" dirty="0" smtClean="0"/>
              <a:t>Free ice cream!</a:t>
            </a:r>
            <a:endParaRPr lang="en-US" dirty="0"/>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1143000"/>
            <a:ext cx="7618413" cy="571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92829830-25C5-4564-B5E7-94DFCBEC6BC0}" type="slidenum">
              <a:rPr lang="en-US" smtClean="0"/>
              <a:pPr/>
              <a:t>29</a:t>
            </a:fld>
            <a:endParaRPr lang="en-US" dirty="0"/>
          </a:p>
        </p:txBody>
      </p:sp>
    </p:spTree>
    <p:extLst>
      <p:ext uri="{BB962C8B-B14F-4D97-AF65-F5344CB8AC3E}">
        <p14:creationId xmlns="" xmlns:p14="http://schemas.microsoft.com/office/powerpoint/2010/main" val="4287925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1360133"/>
            <a:ext cx="9144000" cy="4068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 name="TextBox 3"/>
          <p:cNvSpPr txBox="1"/>
          <p:nvPr/>
        </p:nvSpPr>
        <p:spPr>
          <a:xfrm>
            <a:off x="304800" y="1447800"/>
            <a:ext cx="533400" cy="369332"/>
          </a:xfrm>
          <a:prstGeom prst="rect">
            <a:avLst/>
          </a:prstGeom>
          <a:solidFill>
            <a:schemeClr val="tx1"/>
          </a:solidFill>
        </p:spPr>
        <p:txBody>
          <a:bodyPr wrap="square" rtlCol="0">
            <a:spAutoFit/>
          </a:bodyPr>
          <a:lstStyle/>
          <a:p>
            <a:endParaRPr lang="en-US" dirty="0"/>
          </a:p>
        </p:txBody>
      </p:sp>
      <p:sp>
        <p:nvSpPr>
          <p:cNvPr id="5" name="TextBox 4"/>
          <p:cNvSpPr txBox="1"/>
          <p:nvPr/>
        </p:nvSpPr>
        <p:spPr>
          <a:xfrm>
            <a:off x="381000" y="2743200"/>
            <a:ext cx="1143000" cy="369332"/>
          </a:xfrm>
          <a:prstGeom prst="rect">
            <a:avLst/>
          </a:prstGeom>
          <a:solidFill>
            <a:schemeClr val="tx1"/>
          </a:solidFill>
        </p:spPr>
        <p:txBody>
          <a:bodyPr wrap="square" rtlCol="0">
            <a:spAutoFit/>
          </a:bodyPr>
          <a:lstStyle/>
          <a:p>
            <a:endParaRPr lang="en-US" dirty="0"/>
          </a:p>
        </p:txBody>
      </p:sp>
      <p:sp>
        <p:nvSpPr>
          <p:cNvPr id="6" name="TextBox 5"/>
          <p:cNvSpPr txBox="1"/>
          <p:nvPr/>
        </p:nvSpPr>
        <p:spPr>
          <a:xfrm>
            <a:off x="2590800" y="1676400"/>
            <a:ext cx="685800" cy="381000"/>
          </a:xfrm>
          <a:prstGeom prst="rect">
            <a:avLst/>
          </a:prstGeom>
          <a:solidFill>
            <a:schemeClr val="tx1"/>
          </a:solidFill>
        </p:spPr>
        <p:txBody>
          <a:bodyPr wrap="square" rtlCol="0">
            <a:spAutoFit/>
          </a:bodyPr>
          <a:lstStyle/>
          <a:p>
            <a:endParaRPr lang="en-US" dirty="0"/>
          </a:p>
        </p:txBody>
      </p:sp>
      <p:sp>
        <p:nvSpPr>
          <p:cNvPr id="7" name="TextBox 6"/>
          <p:cNvSpPr txBox="1"/>
          <p:nvPr/>
        </p:nvSpPr>
        <p:spPr>
          <a:xfrm>
            <a:off x="5029200" y="1752600"/>
            <a:ext cx="609600" cy="369332"/>
          </a:xfrm>
          <a:prstGeom prst="rect">
            <a:avLst/>
          </a:prstGeom>
          <a:solidFill>
            <a:schemeClr val="tx1"/>
          </a:solidFill>
        </p:spPr>
        <p:txBody>
          <a:bodyPr wrap="square" rtlCol="0">
            <a:spAutoFit/>
          </a:bodyPr>
          <a:lstStyle/>
          <a:p>
            <a:endParaRPr lang="en-US" dirty="0"/>
          </a:p>
        </p:txBody>
      </p:sp>
      <p:sp>
        <p:nvSpPr>
          <p:cNvPr id="8" name="TextBox 7"/>
          <p:cNvSpPr txBox="1"/>
          <p:nvPr/>
        </p:nvSpPr>
        <p:spPr>
          <a:xfrm>
            <a:off x="6858000" y="2286000"/>
            <a:ext cx="533400" cy="369332"/>
          </a:xfrm>
          <a:prstGeom prst="rect">
            <a:avLst/>
          </a:prstGeom>
          <a:solidFill>
            <a:schemeClr val="tx1"/>
          </a:solidFill>
        </p:spPr>
        <p:txBody>
          <a:bodyPr wrap="square" rtlCol="0">
            <a:spAutoFit/>
          </a:bodyPr>
          <a:lstStyle/>
          <a:p>
            <a:endParaRPr lang="en-US" dirty="0"/>
          </a:p>
        </p:txBody>
      </p:sp>
      <p:sp>
        <p:nvSpPr>
          <p:cNvPr id="9" name="TextBox 8"/>
          <p:cNvSpPr txBox="1"/>
          <p:nvPr/>
        </p:nvSpPr>
        <p:spPr>
          <a:xfrm>
            <a:off x="8001000" y="2286000"/>
            <a:ext cx="533400" cy="369332"/>
          </a:xfrm>
          <a:prstGeom prst="rect">
            <a:avLst/>
          </a:prstGeom>
          <a:solidFill>
            <a:schemeClr val="tx1"/>
          </a:solidFill>
        </p:spPr>
        <p:txBody>
          <a:bodyPr wrap="square" rtlCol="0">
            <a:spAutoFit/>
          </a:bodyPr>
          <a:lstStyle/>
          <a:p>
            <a:endParaRPr lang="en-US" dirty="0"/>
          </a:p>
        </p:txBody>
      </p:sp>
      <p:sp>
        <p:nvSpPr>
          <p:cNvPr id="10" name="TextBox 9"/>
          <p:cNvSpPr txBox="1"/>
          <p:nvPr/>
        </p:nvSpPr>
        <p:spPr>
          <a:xfrm>
            <a:off x="8610600" y="2362200"/>
            <a:ext cx="533400" cy="646331"/>
          </a:xfrm>
          <a:prstGeom prst="rect">
            <a:avLst/>
          </a:prstGeom>
          <a:solidFill>
            <a:schemeClr val="tx1"/>
          </a:solidFill>
        </p:spPr>
        <p:txBody>
          <a:bodyPr wrap="square" rtlCol="0">
            <a:spAutoFit/>
          </a:bodyPr>
          <a:lstStyle/>
          <a:p>
            <a:endParaRPr lang="en-US" dirty="0" smtClean="0"/>
          </a:p>
          <a:p>
            <a:endParaRPr lang="en-US" dirty="0"/>
          </a:p>
        </p:txBody>
      </p:sp>
      <p:sp>
        <p:nvSpPr>
          <p:cNvPr id="11" name="TextBox 10"/>
          <p:cNvSpPr txBox="1"/>
          <p:nvPr/>
        </p:nvSpPr>
        <p:spPr>
          <a:xfrm>
            <a:off x="3276600" y="5715000"/>
            <a:ext cx="3057247" cy="646331"/>
          </a:xfrm>
          <a:prstGeom prst="rect">
            <a:avLst/>
          </a:prstGeom>
          <a:noFill/>
        </p:spPr>
        <p:txBody>
          <a:bodyPr wrap="none" rtlCol="0">
            <a:spAutoFit/>
          </a:bodyPr>
          <a:lstStyle/>
          <a:p>
            <a:r>
              <a:rPr lang="en-US" sz="3600" dirty="0" smtClean="0">
                <a:solidFill>
                  <a:srgbClr val="FFC000"/>
                </a:solidFill>
              </a:rPr>
              <a:t>(Not to scale!)</a:t>
            </a:r>
            <a:endParaRPr lang="en-US" sz="3600" dirty="0">
              <a:solidFill>
                <a:srgbClr val="FFC000"/>
              </a:solidFill>
            </a:endParaRPr>
          </a:p>
        </p:txBody>
      </p:sp>
      <p:sp>
        <p:nvSpPr>
          <p:cNvPr id="12" name="Title 11"/>
          <p:cNvSpPr>
            <a:spLocks noGrp="1"/>
          </p:cNvSpPr>
          <p:nvPr>
            <p:ph type="title"/>
          </p:nvPr>
        </p:nvSpPr>
        <p:spPr>
          <a:xfrm>
            <a:off x="457200" y="152400"/>
            <a:ext cx="8229600" cy="914400"/>
          </a:xfrm>
        </p:spPr>
        <p:txBody>
          <a:bodyPr/>
          <a:lstStyle/>
          <a:p>
            <a:r>
              <a:rPr lang="en-US" dirty="0" smtClean="0"/>
              <a:t>Where’s Mars?</a:t>
            </a:r>
            <a:endParaRPr lang="en-US" dirty="0"/>
          </a:p>
        </p:txBody>
      </p:sp>
    </p:spTree>
    <p:extLst>
      <p:ext uri="{BB962C8B-B14F-4D97-AF65-F5344CB8AC3E}">
        <p14:creationId xmlns="" xmlns:p14="http://schemas.microsoft.com/office/powerpoint/2010/main" val="41193984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6406" y="0"/>
            <a:ext cx="8229600" cy="914400"/>
          </a:xfrm>
        </p:spPr>
        <p:txBody>
          <a:bodyPr/>
          <a:lstStyle/>
          <a:p>
            <a:r>
              <a:rPr lang="en-US" dirty="0" smtClean="0"/>
              <a:t>Leaving JPL at ~4 am </a:t>
            </a:r>
            <a:endParaRPr lang="en-US"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30</a:t>
            </a:fld>
            <a:endParaRPr lang="en-US" dirty="0"/>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400" y="857250"/>
            <a:ext cx="8001000" cy="600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259391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6406" y="29570"/>
            <a:ext cx="8229600" cy="997916"/>
          </a:xfrm>
        </p:spPr>
        <p:txBody>
          <a:bodyPr/>
          <a:lstStyle/>
          <a:p>
            <a:r>
              <a:rPr lang="en-US" dirty="0" smtClean="0"/>
              <a:t>ChemCam ops exterior</a:t>
            </a:r>
            <a:endParaRPr lang="en-US" dirty="0"/>
          </a:p>
        </p:txBody>
      </p:sp>
      <p:pic>
        <p:nvPicPr>
          <p:cNvPr id="2253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1027486"/>
            <a:ext cx="7772400" cy="58305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71326" y="1219200"/>
            <a:ext cx="1895071" cy="400110"/>
          </a:xfrm>
          <a:prstGeom prst="rect">
            <a:avLst/>
          </a:prstGeom>
          <a:noFill/>
        </p:spPr>
        <p:txBody>
          <a:bodyPr wrap="none" rtlCol="0">
            <a:spAutoFit/>
          </a:bodyPr>
          <a:lstStyle/>
          <a:p>
            <a:r>
              <a:rPr lang="en-US" sz="2000" dirty="0" smtClean="0">
                <a:solidFill>
                  <a:srgbClr val="FFC000"/>
                </a:solidFill>
              </a:rPr>
              <a:t>ChemCam ops</a:t>
            </a:r>
            <a:endParaRPr lang="en-US" sz="2000" dirty="0">
              <a:solidFill>
                <a:srgbClr val="FFC000"/>
              </a:solidFill>
            </a:endParaRPr>
          </a:p>
        </p:txBody>
      </p:sp>
      <p:sp>
        <p:nvSpPr>
          <p:cNvPr id="6" name="TextBox 5"/>
          <p:cNvSpPr txBox="1"/>
          <p:nvPr/>
        </p:nvSpPr>
        <p:spPr>
          <a:xfrm>
            <a:off x="6826209" y="2426467"/>
            <a:ext cx="926857" cy="400110"/>
          </a:xfrm>
          <a:prstGeom prst="rect">
            <a:avLst/>
          </a:prstGeom>
          <a:noFill/>
        </p:spPr>
        <p:txBody>
          <a:bodyPr wrap="none" rtlCol="0">
            <a:spAutoFit/>
          </a:bodyPr>
          <a:lstStyle/>
          <a:p>
            <a:r>
              <a:rPr lang="en-US" sz="2000" dirty="0" smtClean="0">
                <a:solidFill>
                  <a:srgbClr val="FF0000"/>
                </a:solidFill>
              </a:rPr>
              <a:t>REMS</a:t>
            </a:r>
          </a:p>
        </p:txBody>
      </p:sp>
      <p:sp>
        <p:nvSpPr>
          <p:cNvPr id="7" name="TextBox 6"/>
          <p:cNvSpPr txBox="1"/>
          <p:nvPr/>
        </p:nvSpPr>
        <p:spPr>
          <a:xfrm>
            <a:off x="7772400" y="2208663"/>
            <a:ext cx="1069524" cy="400110"/>
          </a:xfrm>
          <a:prstGeom prst="rect">
            <a:avLst/>
          </a:prstGeom>
          <a:noFill/>
        </p:spPr>
        <p:txBody>
          <a:bodyPr wrap="none" rtlCol="0">
            <a:spAutoFit/>
          </a:bodyPr>
          <a:lstStyle/>
          <a:p>
            <a:r>
              <a:rPr lang="en-US" sz="2000" dirty="0" err="1" smtClean="0">
                <a:solidFill>
                  <a:srgbClr val="FF0000"/>
                </a:solidFill>
              </a:rPr>
              <a:t>CheMin</a:t>
            </a:r>
            <a:endParaRPr lang="en-US" sz="2000" dirty="0" smtClean="0">
              <a:solidFill>
                <a:srgbClr val="FF0000"/>
              </a:solidFill>
            </a:endParaRPr>
          </a:p>
        </p:txBody>
      </p:sp>
      <p:sp>
        <p:nvSpPr>
          <p:cNvPr id="4" name="Slide Number Placeholder 3"/>
          <p:cNvSpPr>
            <a:spLocks noGrp="1"/>
          </p:cNvSpPr>
          <p:nvPr>
            <p:ph type="sldNum" sz="quarter" idx="12"/>
          </p:nvPr>
        </p:nvSpPr>
        <p:spPr/>
        <p:txBody>
          <a:bodyPr/>
          <a:lstStyle/>
          <a:p>
            <a:fld id="{92829830-25C5-4564-B5E7-94DFCBEC6BC0}" type="slidenum">
              <a:rPr lang="en-US" smtClean="0"/>
              <a:pPr/>
              <a:t>31</a:t>
            </a:fld>
            <a:endParaRPr lang="en-US"/>
          </a:p>
        </p:txBody>
      </p:sp>
    </p:spTree>
    <p:extLst>
      <p:ext uri="{BB962C8B-B14F-4D97-AF65-F5344CB8AC3E}">
        <p14:creationId xmlns="" xmlns:p14="http://schemas.microsoft.com/office/powerpoint/2010/main" val="945697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ChemRex</a:t>
            </a:r>
            <a:endParaRPr lang="en-US"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32</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0" y="1447801"/>
            <a:ext cx="8624971"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24000" y="0"/>
            <a:ext cx="6539214" cy="6858000"/>
          </a:xfrm>
          <a:prstGeom prst="rect">
            <a:avLst/>
          </a:prstGeom>
          <a:noFill/>
          <a:ln w="9525">
            <a:noFill/>
            <a:miter lim="800000"/>
            <a:headEnd/>
            <a:tailEnd/>
          </a:ln>
        </p:spPr>
      </p:pic>
      <p:sp>
        <p:nvSpPr>
          <p:cNvPr id="4" name="Title 3"/>
          <p:cNvSpPr>
            <a:spLocks noGrp="1"/>
          </p:cNvSpPr>
          <p:nvPr>
            <p:ph type="title"/>
          </p:nvPr>
        </p:nvSpPr>
        <p:spPr>
          <a:xfrm>
            <a:off x="152400" y="152400"/>
            <a:ext cx="8229600" cy="1251062"/>
          </a:xfrm>
        </p:spPr>
        <p:txBody>
          <a:bodyPr/>
          <a:lstStyle/>
          <a:p>
            <a:r>
              <a:rPr lang="en-US" dirty="0" err="1" smtClean="0"/>
              <a:t>ChemDestroyer</a:t>
            </a:r>
            <a:endParaRPr lang="en-US" dirty="0"/>
          </a:p>
        </p:txBody>
      </p:sp>
      <p:sp>
        <p:nvSpPr>
          <p:cNvPr id="2" name="Slide Number Placeholder 1"/>
          <p:cNvSpPr>
            <a:spLocks noGrp="1"/>
          </p:cNvSpPr>
          <p:nvPr>
            <p:ph type="sldNum" sz="quarter" idx="12"/>
          </p:nvPr>
        </p:nvSpPr>
        <p:spPr/>
        <p:txBody>
          <a:bodyPr/>
          <a:lstStyle/>
          <a:p>
            <a:fld id="{92829830-25C5-4564-B5E7-94DFCBEC6BC0}"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0" y="5943600"/>
            <a:ext cx="9144000" cy="533400"/>
          </a:xfrm>
        </p:spPr>
        <p:txBody>
          <a:bodyPr>
            <a:noAutofit/>
          </a:bodyPr>
          <a:lstStyle/>
          <a:p>
            <a:pPr algn="ctr"/>
            <a:r>
              <a:rPr lang="en-US" sz="2200" dirty="0" smtClean="0"/>
              <a:t>French: “Why do people think that ChemCam will hurt cats?”</a:t>
            </a:r>
            <a:endParaRPr lang="en-US" sz="2200"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34</a:t>
            </a:fld>
            <a:endParaRPr lang="en-US"/>
          </a:p>
        </p:txBody>
      </p:sp>
      <p:pic>
        <p:nvPicPr>
          <p:cNvPr id="1026" name="Picture 2"/>
          <p:cNvPicPr>
            <a:picLocks noChangeAspect="1" noChangeArrowheads="1"/>
          </p:cNvPicPr>
          <p:nvPr/>
        </p:nvPicPr>
        <p:blipFill>
          <a:blip r:embed="rId2" cstate="print"/>
          <a:srcRect l="8333" t="21790" r="9167" b="7107"/>
          <a:stretch>
            <a:fillRect/>
          </a:stretch>
        </p:blipFill>
        <p:spPr bwMode="auto">
          <a:xfrm>
            <a:off x="0" y="0"/>
            <a:ext cx="9144000" cy="57265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970" name="Image 2" descr="DSCF1354.JPG"/>
          <p:cNvPicPr>
            <a:picLocks noChangeAspect="1"/>
          </p:cNvPicPr>
          <p:nvPr/>
        </p:nvPicPr>
        <p:blipFill>
          <a:blip r:embed="rId2" cstate="print"/>
          <a:srcRect/>
          <a:stretch>
            <a:fillRect/>
          </a:stretch>
        </p:blipFill>
        <p:spPr bwMode="auto">
          <a:xfrm>
            <a:off x="457200" y="742950"/>
            <a:ext cx="8153400" cy="6115050"/>
          </a:xfrm>
          <a:prstGeom prst="rect">
            <a:avLst/>
          </a:prstGeom>
          <a:noFill/>
          <a:ln w="9525">
            <a:noFill/>
            <a:miter lim="800000"/>
            <a:headEnd/>
            <a:tailEnd/>
          </a:ln>
        </p:spPr>
      </p:pic>
      <p:sp>
        <p:nvSpPr>
          <p:cNvPr id="4" name="Title 1"/>
          <p:cNvSpPr txBox="1">
            <a:spLocks/>
          </p:cNvSpPr>
          <p:nvPr/>
        </p:nvSpPr>
        <p:spPr>
          <a:xfrm>
            <a:off x="457200" y="152400"/>
            <a:ext cx="8229600" cy="609600"/>
          </a:xfrm>
          <a:prstGeom prst="rect">
            <a:avLst/>
          </a:prstGeom>
        </p:spPr>
        <p:txBody>
          <a:bodyPr>
            <a:normAutofit fontScale="82500" lnSpcReduction="10000"/>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dirty="0" smtClean="0"/>
              <a:t>Some discussion close to the pool</a:t>
            </a:r>
            <a:endParaRPr lang="en-US" dirty="0"/>
          </a:p>
        </p:txBody>
      </p:sp>
    </p:spTree>
    <p:extLst>
      <p:ext uri="{BB962C8B-B14F-4D97-AF65-F5344CB8AC3E}">
        <p14:creationId xmlns="" xmlns:p14="http://schemas.microsoft.com/office/powerpoint/2010/main" val="2098494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 – France collaboration</a:t>
            </a:r>
            <a:br>
              <a:rPr lang="en-US" dirty="0" smtClean="0"/>
            </a:br>
            <a:r>
              <a:rPr lang="en-US" sz="3100" dirty="0" err="1" smtClean="0"/>
              <a:t>Observatoire</a:t>
            </a:r>
            <a:r>
              <a:rPr lang="en-US" sz="3100" dirty="0" smtClean="0"/>
              <a:t> de Paris, June 2012</a:t>
            </a:r>
            <a:endParaRPr lang="en-US" sz="3100"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36</a:t>
            </a:fld>
            <a:endParaRPr lang="en-US"/>
          </a:p>
        </p:txBody>
      </p:sp>
      <p:pic>
        <p:nvPicPr>
          <p:cNvPr id="4" name="Content Placeholder 4" descr="_DSC4324.JPG"/>
          <p:cNvPicPr>
            <a:picLocks noChangeAspect="1"/>
          </p:cNvPicPr>
          <p:nvPr/>
        </p:nvPicPr>
        <p:blipFill>
          <a:blip r:embed="rId2" cstate="print">
            <a:lum contrast="19000"/>
          </a:blip>
          <a:srcRect/>
          <a:stretch>
            <a:fillRect/>
          </a:stretch>
        </p:blipFill>
        <p:spPr>
          <a:xfrm>
            <a:off x="0" y="1600200"/>
            <a:ext cx="9174575" cy="3810000"/>
          </a:xfrm>
          <a:prstGeom prst="rect">
            <a:avLst/>
          </a:prstGeom>
          <a:ln>
            <a:noFill/>
          </a:ln>
          <a:effectLst/>
        </p:spPr>
      </p:pic>
      <p:sp>
        <p:nvSpPr>
          <p:cNvPr id="6" name="TextBox 5"/>
          <p:cNvSpPr txBox="1"/>
          <p:nvPr/>
        </p:nvSpPr>
        <p:spPr>
          <a:xfrm>
            <a:off x="2514600" y="5486400"/>
            <a:ext cx="4538422" cy="646331"/>
          </a:xfrm>
          <a:prstGeom prst="rect">
            <a:avLst/>
          </a:prstGeom>
          <a:noFill/>
        </p:spPr>
        <p:txBody>
          <a:bodyPr wrap="none" rtlCol="0">
            <a:spAutoFit/>
          </a:bodyPr>
          <a:lstStyle/>
          <a:p>
            <a:pPr algn="ctr"/>
            <a:r>
              <a:rPr lang="en-US" dirty="0" smtClean="0">
                <a:solidFill>
                  <a:schemeClr val="accent1"/>
                </a:solidFill>
              </a:rPr>
              <a:t>10 women out of 35 team members = 28%</a:t>
            </a:r>
          </a:p>
          <a:p>
            <a:pPr algn="ctr"/>
            <a:r>
              <a:rPr lang="en-US" dirty="0" smtClean="0">
                <a:solidFill>
                  <a:schemeClr val="accent1"/>
                </a:solidFill>
              </a:rPr>
              <a:t>Probably less for entire team</a:t>
            </a:r>
            <a:endParaRPr lang="en-US" dirty="0">
              <a:solidFill>
                <a:schemeClr val="accent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did I get here?</a:t>
            </a:r>
            <a:br>
              <a:rPr lang="en-US" dirty="0" smtClean="0"/>
            </a:br>
            <a:r>
              <a:rPr lang="en-US" sz="2700" dirty="0" smtClean="0"/>
              <a:t>Nina’s story</a:t>
            </a:r>
            <a:endParaRPr lang="en-US" sz="2700" dirty="0"/>
          </a:p>
        </p:txBody>
      </p:sp>
      <p:sp>
        <p:nvSpPr>
          <p:cNvPr id="4" name="Content Placeholder 3"/>
          <p:cNvSpPr>
            <a:spLocks noGrp="1"/>
          </p:cNvSpPr>
          <p:nvPr>
            <p:ph idx="1"/>
          </p:nvPr>
        </p:nvSpPr>
        <p:spPr>
          <a:xfrm>
            <a:off x="228600" y="1600200"/>
            <a:ext cx="8686800" cy="5257800"/>
          </a:xfrm>
        </p:spPr>
        <p:txBody>
          <a:bodyPr>
            <a:normAutofit fontScale="85000" lnSpcReduction="20000"/>
          </a:bodyPr>
          <a:lstStyle/>
          <a:p>
            <a:r>
              <a:rPr lang="en-US" dirty="0" smtClean="0"/>
              <a:t>Saw Halley’s comet in 1986 and was hooked</a:t>
            </a:r>
          </a:p>
          <a:p>
            <a:r>
              <a:rPr lang="en-US" dirty="0" smtClean="0"/>
              <a:t>Took astronomy at Winsor and loved it</a:t>
            </a:r>
          </a:p>
          <a:p>
            <a:r>
              <a:rPr lang="en-US" dirty="0" smtClean="0"/>
              <a:t>Majored in astronomy in college (Smith College)</a:t>
            </a:r>
          </a:p>
          <a:p>
            <a:r>
              <a:rPr lang="en-US" dirty="0" smtClean="0"/>
              <a:t>Wasn’t sure about grad school</a:t>
            </a:r>
          </a:p>
          <a:p>
            <a:pPr lvl="2"/>
            <a:r>
              <a:rPr lang="en-US" dirty="0" smtClean="0"/>
              <a:t>Didn’t think I was good enough (!!!)</a:t>
            </a:r>
          </a:p>
          <a:p>
            <a:r>
              <a:rPr lang="en-US" dirty="0" smtClean="0"/>
              <a:t>Question: What do I really like learning about?</a:t>
            </a:r>
          </a:p>
          <a:p>
            <a:pPr lvl="2"/>
            <a:r>
              <a:rPr lang="en-US" dirty="0" smtClean="0"/>
              <a:t>Science fiction</a:t>
            </a:r>
          </a:p>
          <a:p>
            <a:pPr lvl="2"/>
            <a:r>
              <a:rPr lang="en-US" dirty="0" smtClean="0"/>
              <a:t>Spaceships</a:t>
            </a:r>
          </a:p>
          <a:p>
            <a:pPr lvl="2"/>
            <a:r>
              <a:rPr lang="en-US" dirty="0" smtClean="0"/>
              <a:t>Aliens</a:t>
            </a:r>
          </a:p>
          <a:p>
            <a:pPr lvl="1"/>
            <a:r>
              <a:rPr lang="en-US" dirty="0" smtClean="0"/>
              <a:t>Conclusion: I should study Mars</a:t>
            </a:r>
          </a:p>
          <a:p>
            <a:r>
              <a:rPr lang="en-US" dirty="0" smtClean="0"/>
              <a:t>Then, I called up a planetary researcher at LANL and asked for a job</a:t>
            </a:r>
          </a:p>
          <a:p>
            <a:pPr lvl="1"/>
            <a:r>
              <a:rPr lang="en-US" dirty="0" smtClean="0"/>
              <a:t>Worked at LANL as a post-</a:t>
            </a:r>
            <a:r>
              <a:rPr lang="en-US" dirty="0" err="1" smtClean="0"/>
              <a:t>bac</a:t>
            </a:r>
            <a:r>
              <a:rPr lang="en-US" dirty="0" smtClean="0"/>
              <a:t> student</a:t>
            </a:r>
          </a:p>
          <a:p>
            <a:r>
              <a:rPr lang="en-US" dirty="0" smtClean="0"/>
              <a:t>Went to grad school in geology</a:t>
            </a:r>
          </a:p>
          <a:p>
            <a:pPr lvl="1"/>
            <a:r>
              <a:rPr lang="en-US" dirty="0" smtClean="0"/>
              <a:t>Wesleyan University, University of New Mexico</a:t>
            </a:r>
          </a:p>
        </p:txBody>
      </p:sp>
      <p:sp>
        <p:nvSpPr>
          <p:cNvPr id="3" name="Slide Number Placeholder 2"/>
          <p:cNvSpPr>
            <a:spLocks noGrp="1"/>
          </p:cNvSpPr>
          <p:nvPr>
            <p:ph type="sldNum" sz="quarter" idx="12"/>
          </p:nvPr>
        </p:nvSpPr>
        <p:spPr/>
        <p:txBody>
          <a:bodyPr/>
          <a:lstStyle/>
          <a:p>
            <a:fld id="{92829830-25C5-4564-B5E7-94DFCBEC6BC0}" type="slidenum">
              <a:rPr lang="en-US" smtClean="0"/>
              <a:pPr/>
              <a:t>37</a:t>
            </a:fld>
            <a:endParaRPr lang="en-US"/>
          </a:p>
        </p:txBody>
      </p:sp>
    </p:spTree>
    <p:extLst>
      <p:ext uri="{BB962C8B-B14F-4D97-AF65-F5344CB8AC3E}">
        <p14:creationId xmlns="" xmlns:p14="http://schemas.microsoft.com/office/powerpoint/2010/main" val="1851447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2829830-25C5-4564-B5E7-94DFCBEC6BC0}" type="slidenum">
              <a:rPr lang="en-US" smtClean="0"/>
              <a:pPr/>
              <a:t>38</a:t>
            </a:fld>
            <a:endParaRPr lang="en-US"/>
          </a:p>
        </p:txBody>
      </p:sp>
      <p:sp>
        <p:nvSpPr>
          <p:cNvPr id="7" name="Title 1"/>
          <p:cNvSpPr>
            <a:spLocks noGrp="1"/>
          </p:cNvSpPr>
          <p:nvPr>
            <p:ph type="title"/>
          </p:nvPr>
        </p:nvSpPr>
        <p:spPr>
          <a:xfrm>
            <a:off x="457200" y="155448"/>
            <a:ext cx="8686800" cy="1252728"/>
          </a:xfrm>
        </p:spPr>
        <p:txBody>
          <a:bodyPr>
            <a:normAutofit/>
          </a:bodyPr>
          <a:lstStyle/>
          <a:p>
            <a:r>
              <a:rPr lang="en-US" dirty="0" smtClean="0"/>
              <a:t>How did I get here, in France?</a:t>
            </a:r>
            <a:br>
              <a:rPr lang="en-US" dirty="0" smtClean="0"/>
            </a:br>
            <a:r>
              <a:rPr lang="en-US" sz="2700" dirty="0" smtClean="0"/>
              <a:t>Agnes’ story</a:t>
            </a:r>
            <a:endParaRPr lang="en-US" sz="2700" dirty="0"/>
          </a:p>
        </p:txBody>
      </p:sp>
      <p:sp>
        <p:nvSpPr>
          <p:cNvPr id="9" name="Content Placeholder 3"/>
          <p:cNvSpPr>
            <a:spLocks noGrp="1"/>
          </p:cNvSpPr>
          <p:nvPr>
            <p:ph idx="1"/>
          </p:nvPr>
        </p:nvSpPr>
        <p:spPr>
          <a:xfrm>
            <a:off x="228600" y="1600200"/>
            <a:ext cx="8686800" cy="5257800"/>
          </a:xfrm>
        </p:spPr>
        <p:txBody>
          <a:bodyPr>
            <a:normAutofit/>
          </a:bodyPr>
          <a:lstStyle/>
          <a:p>
            <a:r>
              <a:rPr lang="en-US" dirty="0" smtClean="0"/>
              <a:t>Always have been passionate about space in general and spaceships</a:t>
            </a:r>
          </a:p>
          <a:p>
            <a:r>
              <a:rPr lang="en-US" dirty="0" smtClean="0"/>
              <a:t>I participated several times in astronomy summer camps, as a kid and then as teacher</a:t>
            </a:r>
          </a:p>
          <a:p>
            <a:r>
              <a:rPr lang="en-US" dirty="0" smtClean="0"/>
              <a:t>College: Engineering for spaceships or science ??</a:t>
            </a:r>
          </a:p>
          <a:p>
            <a:pPr lvl="2"/>
            <a:r>
              <a:rPr lang="en-US" dirty="0" smtClean="0"/>
              <a:t>I tried Engineering first ! But changed my mind…</a:t>
            </a:r>
          </a:p>
          <a:p>
            <a:r>
              <a:rPr lang="en-US" dirty="0" smtClean="0"/>
              <a:t>Majored in geology in college</a:t>
            </a:r>
          </a:p>
          <a:p>
            <a:r>
              <a:rPr lang="en-US" dirty="0" smtClean="0"/>
              <a:t>Master’s degree in planetary science</a:t>
            </a:r>
          </a:p>
        </p:txBody>
      </p:sp>
    </p:spTree>
    <p:extLst>
      <p:ext uri="{BB962C8B-B14F-4D97-AF65-F5344CB8AC3E}">
        <p14:creationId xmlns="" xmlns:p14="http://schemas.microsoft.com/office/powerpoint/2010/main" val="317139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How can *you* get here?</a:t>
            </a:r>
            <a:br>
              <a:rPr lang="en-US" sz="4800" dirty="0" smtClean="0"/>
            </a:br>
            <a:r>
              <a:rPr lang="en-US" sz="3600" dirty="0" smtClean="0"/>
              <a:t>Or wherever you want to be</a:t>
            </a:r>
            <a:endParaRPr lang="en-US" sz="3600" dirty="0"/>
          </a:p>
        </p:txBody>
      </p:sp>
      <p:sp>
        <p:nvSpPr>
          <p:cNvPr id="3" name="Content Placeholder 2"/>
          <p:cNvSpPr>
            <a:spLocks noGrp="1"/>
          </p:cNvSpPr>
          <p:nvPr>
            <p:ph idx="1"/>
          </p:nvPr>
        </p:nvSpPr>
        <p:spPr>
          <a:xfrm>
            <a:off x="457200" y="1600200"/>
            <a:ext cx="8229600" cy="5105401"/>
          </a:xfrm>
        </p:spPr>
        <p:txBody>
          <a:bodyPr>
            <a:normAutofit fontScale="92500" lnSpcReduction="10000"/>
          </a:bodyPr>
          <a:lstStyle/>
          <a:p>
            <a:r>
              <a:rPr lang="en-US" dirty="0" smtClean="0"/>
              <a:t>You don’t have to be “good,” you just have to </a:t>
            </a:r>
            <a:r>
              <a:rPr lang="en-US" u="sng" dirty="0" smtClean="0">
                <a:solidFill>
                  <a:srgbClr val="FF0000"/>
                </a:solidFill>
              </a:rPr>
              <a:t>love it</a:t>
            </a:r>
          </a:p>
          <a:p>
            <a:pPr lvl="1"/>
            <a:r>
              <a:rPr lang="en-US" dirty="0" smtClean="0"/>
              <a:t>Experts = ~10,000 h of practice (5 years)</a:t>
            </a:r>
          </a:p>
          <a:p>
            <a:pPr lvl="1"/>
            <a:r>
              <a:rPr lang="en-US" dirty="0"/>
              <a:t>You can learn anything if you put in the </a:t>
            </a:r>
            <a:r>
              <a:rPr lang="en-US" dirty="0" smtClean="0"/>
              <a:t>time</a:t>
            </a:r>
          </a:p>
          <a:p>
            <a:pPr lvl="1"/>
            <a:r>
              <a:rPr lang="en-US" dirty="0"/>
              <a:t>Research is about answering questions that no one knows the answer to</a:t>
            </a:r>
          </a:p>
          <a:p>
            <a:pPr lvl="2"/>
            <a:r>
              <a:rPr lang="en-US" dirty="0" smtClean="0"/>
              <a:t>You aren’t dumb if you don’t know the answer!</a:t>
            </a:r>
          </a:p>
          <a:p>
            <a:pPr lvl="2"/>
            <a:r>
              <a:rPr lang="en-US" dirty="0" smtClean="0"/>
              <a:t>Can be good at research and not school</a:t>
            </a:r>
          </a:p>
          <a:p>
            <a:r>
              <a:rPr lang="en-US" dirty="0" smtClean="0"/>
              <a:t>Don’t limit yourself to things that are easy</a:t>
            </a:r>
          </a:p>
          <a:p>
            <a:pPr lvl="1"/>
            <a:r>
              <a:rPr lang="en-US" dirty="0" smtClean="0"/>
              <a:t>You will have to work hard</a:t>
            </a:r>
          </a:p>
          <a:p>
            <a:pPr lvl="1"/>
            <a:r>
              <a:rPr lang="en-US" dirty="0" smtClean="0"/>
              <a:t>But the rewards are worth it</a:t>
            </a:r>
          </a:p>
          <a:p>
            <a:r>
              <a:rPr lang="en-US" dirty="0" smtClean="0"/>
              <a:t>Be persistent</a:t>
            </a:r>
          </a:p>
        </p:txBody>
      </p:sp>
      <p:sp>
        <p:nvSpPr>
          <p:cNvPr id="4" name="Slide Number Placeholder 3"/>
          <p:cNvSpPr>
            <a:spLocks noGrp="1"/>
          </p:cNvSpPr>
          <p:nvPr>
            <p:ph type="sldNum" sz="quarter" idx="12"/>
          </p:nvPr>
        </p:nvSpPr>
        <p:spPr/>
        <p:txBody>
          <a:bodyPr/>
          <a:lstStyle/>
          <a:p>
            <a:fld id="{92829830-25C5-4564-B5E7-94DFCBEC6BC0}" type="slidenum">
              <a:rPr lang="en-US" smtClean="0"/>
              <a:pPr/>
              <a:t>39</a:t>
            </a:fld>
            <a:endParaRPr lang="en-US"/>
          </a:p>
        </p:txBody>
      </p:sp>
    </p:spTree>
    <p:extLst>
      <p:ext uri="{BB962C8B-B14F-4D97-AF65-F5344CB8AC3E}">
        <p14:creationId xmlns="" xmlns:p14="http://schemas.microsoft.com/office/powerpoint/2010/main" val="2411916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0" y="214312"/>
            <a:ext cx="4563070" cy="450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891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741414" y="1000125"/>
            <a:ext cx="3661172" cy="292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 xmlns:p14="http://schemas.microsoft.com/office/powerpoint/2010/main" val="276374253"/>
              </p:ext>
            </p:extLst>
          </p:nvPr>
        </p:nvGraphicFramePr>
        <p:xfrm>
          <a:off x="762000" y="4953000"/>
          <a:ext cx="7696201" cy="1752600"/>
        </p:xfrm>
        <a:graphic>
          <a:graphicData uri="http://schemas.openxmlformats.org/drawingml/2006/table">
            <a:tbl>
              <a:tblPr/>
              <a:tblGrid>
                <a:gridCol w="1891684"/>
                <a:gridCol w="3114003"/>
                <a:gridCol w="1079044"/>
                <a:gridCol w="1611470"/>
              </a:tblGrid>
              <a:tr h="584200">
                <a:tc>
                  <a:txBody>
                    <a:bodyPr/>
                    <a:lstStyle/>
                    <a:p>
                      <a:pPr algn="ctr" fontAlgn="b"/>
                      <a:r>
                        <a:rPr lang="en-US" sz="2400" b="1" i="0" u="none" strike="noStrike" dirty="0">
                          <a:solidFill>
                            <a:srgbClr val="000000"/>
                          </a:solidFill>
                          <a:effectLst/>
                          <a:latin typeface="Calibri"/>
                        </a:rPr>
                        <a:t>Planet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1" i="0" u="none" strike="noStrike">
                          <a:solidFill>
                            <a:srgbClr val="000000"/>
                          </a:solidFill>
                          <a:effectLst/>
                          <a:latin typeface="Calibri"/>
                        </a:rPr>
                        <a:t>Equatorial Diameter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1" i="0" u="none" strike="noStrike">
                          <a:solidFill>
                            <a:srgbClr val="000000"/>
                          </a:solidFill>
                          <a:effectLst/>
                          <a:latin typeface="Calibri"/>
                        </a:rPr>
                        <a:t>Mass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1" i="0" u="none" strike="noStrike">
                          <a:solidFill>
                            <a:srgbClr val="000000"/>
                          </a:solidFill>
                          <a:effectLst/>
                          <a:latin typeface="Calibri"/>
                        </a:rPr>
                        <a:t>Rotation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r>
              <a:tr h="584200">
                <a:tc>
                  <a:txBody>
                    <a:bodyPr/>
                    <a:lstStyle/>
                    <a:p>
                      <a:pPr algn="ctr" fontAlgn="b"/>
                      <a:r>
                        <a:rPr lang="en-US" sz="2400" b="0" i="0" u="none" strike="noStrike">
                          <a:solidFill>
                            <a:srgbClr val="000000"/>
                          </a:solidFill>
                          <a:effectLst/>
                          <a:latin typeface="Calibri"/>
                        </a:rPr>
                        <a:t>Earth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0" i="0" u="none" strike="noStrike" dirty="0" smtClean="0">
                          <a:solidFill>
                            <a:srgbClr val="000000"/>
                          </a:solidFill>
                          <a:effectLst/>
                          <a:latin typeface="Calibri"/>
                        </a:rPr>
                        <a:t>12,756 </a:t>
                      </a:r>
                      <a:endParaRPr lang="en-US" sz="2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0"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0" i="0" u="none" strike="noStrike" dirty="0" smtClean="0">
                          <a:solidFill>
                            <a:srgbClr val="000000"/>
                          </a:solidFill>
                          <a:effectLst/>
                          <a:latin typeface="Calibri"/>
                        </a:rPr>
                        <a:t>23h 56 min</a:t>
                      </a:r>
                      <a:endParaRPr lang="en-US" sz="2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r>
              <a:tr h="584200">
                <a:tc>
                  <a:txBody>
                    <a:bodyPr/>
                    <a:lstStyle/>
                    <a:p>
                      <a:pPr algn="ctr" fontAlgn="b"/>
                      <a:r>
                        <a:rPr lang="en-US" sz="2400" b="0" i="0" u="none" strike="noStrike">
                          <a:solidFill>
                            <a:srgbClr val="000000"/>
                          </a:solidFill>
                          <a:effectLst/>
                          <a:latin typeface="Calibri"/>
                        </a:rPr>
                        <a:t>Mars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0" i="0" u="none" strike="noStrike" dirty="0" smtClean="0">
                          <a:solidFill>
                            <a:srgbClr val="000000"/>
                          </a:solidFill>
                          <a:effectLst/>
                          <a:latin typeface="Calibri"/>
                        </a:rPr>
                        <a:t>6,792 </a:t>
                      </a:r>
                      <a:endParaRPr lang="en-US" sz="2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0" i="0" u="none" strike="noStrike">
                          <a:solidFill>
                            <a:srgbClr val="000000"/>
                          </a:solidFill>
                          <a:effectLst/>
                          <a:latin typeface="Calibri"/>
                        </a:rPr>
                        <a:t>0.107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2400" b="0" i="0" u="none" strike="noStrike" dirty="0" smtClean="0">
                          <a:solidFill>
                            <a:srgbClr val="000000"/>
                          </a:solidFill>
                          <a:effectLst/>
                          <a:latin typeface="Calibri"/>
                        </a:rPr>
                        <a:t>24h 37</a:t>
                      </a:r>
                      <a:r>
                        <a:rPr lang="en-US" sz="2400" b="0" i="0" u="none" strike="noStrike" baseline="0" dirty="0" smtClean="0">
                          <a:solidFill>
                            <a:srgbClr val="000000"/>
                          </a:solidFill>
                          <a:effectLst/>
                          <a:latin typeface="Calibri"/>
                        </a:rPr>
                        <a:t> min</a:t>
                      </a:r>
                      <a:endParaRPr lang="en-US" sz="2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r>
            </a:tbl>
          </a:graphicData>
        </a:graphic>
      </p:graphicFrame>
    </p:spTree>
    <p:extLst>
      <p:ext uri="{BB962C8B-B14F-4D97-AF65-F5344CB8AC3E}">
        <p14:creationId xmlns="" xmlns:p14="http://schemas.microsoft.com/office/powerpoint/2010/main" val="185457918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5" descr="C:\My Documents\ChemCam\Outreach\CC Pro Photos\_marvin 4257_small.jpg"/>
          <p:cNvPicPr>
            <a:picLocks noChangeAspect="1" noChangeArrowheads="1"/>
          </p:cNvPicPr>
          <p:nvPr/>
        </p:nvPicPr>
        <p:blipFill>
          <a:blip r:embed="rId3" cstate="print"/>
          <a:srcRect/>
          <a:stretch>
            <a:fillRect/>
          </a:stretch>
        </p:blipFill>
        <p:spPr bwMode="auto">
          <a:xfrm>
            <a:off x="1066800" y="1588"/>
            <a:ext cx="8077200" cy="6856412"/>
          </a:xfrm>
          <a:prstGeom prst="rect">
            <a:avLst/>
          </a:prstGeom>
          <a:noFill/>
          <a:ln w="9525">
            <a:noFill/>
            <a:miter lim="800000"/>
            <a:headEnd/>
            <a:tailEnd/>
          </a:ln>
        </p:spPr>
      </p:pic>
      <p:cxnSp>
        <p:nvCxnSpPr>
          <p:cNvPr id="7" name="Straight Arrow Connector 6"/>
          <p:cNvCxnSpPr>
            <a:endCxn id="11" idx="1"/>
          </p:cNvCxnSpPr>
          <p:nvPr/>
        </p:nvCxnSpPr>
        <p:spPr>
          <a:xfrm>
            <a:off x="914400" y="1905000"/>
            <a:ext cx="3124200" cy="38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cstate="print"/>
          <a:srcRect l="21333" t="32000" r="23200" b="20000"/>
          <a:stretch>
            <a:fillRect/>
          </a:stretch>
        </p:blipFill>
        <p:spPr bwMode="auto">
          <a:xfrm>
            <a:off x="2133600" y="685800"/>
            <a:ext cx="990600" cy="914400"/>
          </a:xfrm>
          <a:prstGeom prst="rect">
            <a:avLst/>
          </a:prstGeom>
          <a:noFill/>
          <a:ln w="28575">
            <a:solidFill>
              <a:schemeClr val="accent1"/>
            </a:solidFill>
            <a:miter lim="800000"/>
            <a:headEnd/>
            <a:tailEnd/>
          </a:ln>
          <a:effectLst/>
        </p:spPr>
      </p:pic>
      <p:cxnSp>
        <p:nvCxnSpPr>
          <p:cNvPr id="8" name="Straight Connector 7"/>
          <p:cNvCxnSpPr/>
          <p:nvPr/>
        </p:nvCxnSpPr>
        <p:spPr>
          <a:xfrm rot="16200000" flipH="1">
            <a:off x="3009900" y="800100"/>
            <a:ext cx="11430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038600" y="1828800"/>
            <a:ext cx="228600" cy="228600"/>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3" name="Straight Connector 12"/>
          <p:cNvCxnSpPr/>
          <p:nvPr/>
        </p:nvCxnSpPr>
        <p:spPr>
          <a:xfrm>
            <a:off x="3124200" y="1600200"/>
            <a:ext cx="91440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57400" y="304800"/>
            <a:ext cx="1184940" cy="369332"/>
          </a:xfrm>
          <a:prstGeom prst="rect">
            <a:avLst/>
          </a:prstGeom>
          <a:noFill/>
        </p:spPr>
        <p:txBody>
          <a:bodyPr wrap="square" rtlCol="0">
            <a:spAutoFit/>
          </a:bodyPr>
          <a:lstStyle/>
          <a:p>
            <a:r>
              <a:rPr lang="en-US" dirty="0" smtClean="0">
                <a:solidFill>
                  <a:schemeClr val="accent1"/>
                </a:solidFill>
              </a:rPr>
              <a:t>LIBS spot</a:t>
            </a:r>
            <a:endParaRPr lang="en-US" dirty="0">
              <a:solidFill>
                <a:schemeClr val="accent1"/>
              </a:solidFill>
            </a:endParaRPr>
          </a:p>
        </p:txBody>
      </p:sp>
      <p:sp>
        <p:nvSpPr>
          <p:cNvPr id="10" name="Title 9"/>
          <p:cNvSpPr>
            <a:spLocks noGrp="1"/>
          </p:cNvSpPr>
          <p:nvPr>
            <p:ph type="title"/>
          </p:nvPr>
        </p:nvSpPr>
        <p:spPr>
          <a:xfrm>
            <a:off x="152400" y="5410200"/>
            <a:ext cx="3962400" cy="1251062"/>
          </a:xfrm>
        </p:spPr>
        <p:txBody>
          <a:bodyPr/>
          <a:lstStyle/>
          <a:p>
            <a:r>
              <a:rPr lang="en-US" dirty="0" smtClean="0"/>
              <a:t>Questions?</a:t>
            </a:r>
            <a:endParaRPr lang="en-US" dirty="0"/>
          </a:p>
        </p:txBody>
      </p:sp>
      <p:sp>
        <p:nvSpPr>
          <p:cNvPr id="2" name="Slide Number Placeholder 1"/>
          <p:cNvSpPr>
            <a:spLocks noGrp="1"/>
          </p:cNvSpPr>
          <p:nvPr>
            <p:ph type="sldNum" sz="quarter" idx="12"/>
          </p:nvPr>
        </p:nvSpPr>
        <p:spPr/>
        <p:txBody>
          <a:bodyPr/>
          <a:lstStyle/>
          <a:p>
            <a:fld id="{92829830-25C5-4564-B5E7-94DFCBEC6BC0}" type="slidenum">
              <a:rPr lang="en-US" smtClean="0"/>
              <a:pPr/>
              <a:t>40</a:t>
            </a:fld>
            <a:endParaRPr lang="en-US"/>
          </a:p>
        </p:txBody>
      </p:sp>
    </p:spTree>
    <p:extLst>
      <p:ext uri="{BB962C8B-B14F-4D97-AF65-F5344CB8AC3E}">
        <p14:creationId xmlns="" xmlns:p14="http://schemas.microsoft.com/office/powerpoint/2010/main" val="2833406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2829830-25C5-4564-B5E7-94DFCBEC6BC0}" type="slidenum">
              <a:rPr lang="en-US" smtClean="0"/>
              <a:pPr/>
              <a:t>41</a:t>
            </a:fld>
            <a:endParaRPr lang="en-US"/>
          </a:p>
        </p:txBody>
      </p:sp>
      <p:sp>
        <p:nvSpPr>
          <p:cNvPr id="2" name="Title 1"/>
          <p:cNvSpPr>
            <a:spLocks noGrp="1"/>
          </p:cNvSpPr>
          <p:nvPr>
            <p:ph type="title" idx="4294967295"/>
          </p:nvPr>
        </p:nvSpPr>
        <p:spPr>
          <a:xfrm>
            <a:off x="457200" y="2819400"/>
            <a:ext cx="8229600" cy="1250950"/>
          </a:xfrm>
        </p:spPr>
        <p:txBody>
          <a:bodyPr/>
          <a:lstStyle/>
          <a:p>
            <a:pPr algn="ctr"/>
            <a:r>
              <a:rPr lang="en-US" dirty="0" smtClean="0"/>
              <a:t>Backup slides</a:t>
            </a:r>
            <a:endParaRPr lang="en-US" dirty="0"/>
          </a:p>
        </p:txBody>
      </p:sp>
    </p:spTree>
    <p:extLst>
      <p:ext uri="{BB962C8B-B14F-4D97-AF65-F5344CB8AC3E}">
        <p14:creationId xmlns="" xmlns:p14="http://schemas.microsoft.com/office/powerpoint/2010/main" val="29994157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2829830-25C5-4564-B5E7-94DFCBEC6BC0}" type="slidenum">
              <a:rPr lang="en-US" smtClean="0"/>
              <a:pPr/>
              <a:t>42</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pia16064-br2.jpeg"/>
          <p:cNvPicPr>
            <a:picLocks noChangeAspect="1"/>
          </p:cNvPicPr>
          <p:nvPr/>
        </p:nvPicPr>
        <p:blipFill>
          <a:blip r:embed="rId2" cstate="print">
            <a:extLst>
              <a:ext uri="{28A0092B-C50C-407E-A947-70E740481C1C}">
                <a14:useLocalDpi xmlns="" xmlns:a14="http://schemas.microsoft.com/office/drawing/2010/main"/>
              </a:ext>
            </a:extLst>
          </a:blip>
          <a:stretch>
            <a:fillRect/>
          </a:stretch>
        </p:blipFill>
        <p:spPr>
          <a:xfrm>
            <a:off x="857554" y="1035849"/>
            <a:ext cx="7537146" cy="5822151"/>
          </a:xfrm>
          <a:prstGeom prst="rect">
            <a:avLst/>
          </a:prstGeom>
        </p:spPr>
      </p:pic>
      <p:sp>
        <p:nvSpPr>
          <p:cNvPr id="4" name="Title 3"/>
          <p:cNvSpPr>
            <a:spLocks noGrp="1"/>
          </p:cNvSpPr>
          <p:nvPr>
            <p:ph type="title"/>
          </p:nvPr>
        </p:nvSpPr>
        <p:spPr>
          <a:xfrm>
            <a:off x="457200" y="152400"/>
            <a:ext cx="8229600" cy="685800"/>
          </a:xfrm>
        </p:spPr>
        <p:txBody>
          <a:bodyPr>
            <a:normAutofit fontScale="90000"/>
          </a:bodyPr>
          <a:lstStyle/>
          <a:p>
            <a:r>
              <a:rPr lang="en-US" dirty="0" smtClean="0"/>
              <a:t>Where are we headed?</a:t>
            </a:r>
            <a:endParaRPr lang="en-US" dirty="0"/>
          </a:p>
        </p:txBody>
      </p:sp>
      <p:sp>
        <p:nvSpPr>
          <p:cNvPr id="2" name="TextBox 1"/>
          <p:cNvSpPr txBox="1"/>
          <p:nvPr/>
        </p:nvSpPr>
        <p:spPr>
          <a:xfrm>
            <a:off x="5714203" y="6581001"/>
            <a:ext cx="2858297" cy="276999"/>
          </a:xfrm>
          <a:prstGeom prst="rect">
            <a:avLst/>
          </a:prstGeom>
          <a:noFill/>
        </p:spPr>
        <p:txBody>
          <a:bodyPr wrap="square" rtlCol="0">
            <a:spAutoFit/>
          </a:bodyPr>
          <a:lstStyle/>
          <a:p>
            <a:r>
              <a:rPr lang="en-US" sz="1200" dirty="0" smtClean="0"/>
              <a:t>NASA/JPL-Caltech/Univ. of Arizona</a:t>
            </a:r>
            <a:endParaRPr lang="en-US" sz="1200" dirty="0"/>
          </a:p>
        </p:txBody>
      </p:sp>
      <p:sp>
        <p:nvSpPr>
          <p:cNvPr id="5" name="Slide Number Placeholder 4"/>
          <p:cNvSpPr>
            <a:spLocks noGrp="1"/>
          </p:cNvSpPr>
          <p:nvPr>
            <p:ph type="sldNum" sz="quarter" idx="12"/>
          </p:nvPr>
        </p:nvSpPr>
        <p:spPr/>
        <p:txBody>
          <a:bodyPr/>
          <a:lstStyle/>
          <a:p>
            <a:fld id="{431B533F-FDDA-43E8-9BDE-32F9D75AE3A4}"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7709"/>
            <a:ext cx="8229600" cy="1251062"/>
          </a:xfrm>
        </p:spPr>
        <p:txBody>
          <a:bodyPr/>
          <a:lstStyle/>
          <a:p>
            <a:r>
              <a:rPr lang="en-US" dirty="0" smtClean="0"/>
              <a:t>Landing night</a:t>
            </a:r>
            <a:endParaRPr lang="en-US" dirty="0"/>
          </a:p>
        </p:txBody>
      </p:sp>
      <p:pic>
        <p:nvPicPr>
          <p:cNvPr id="18434" name="Picture 2" descr="http://sphotos-a.xx.fbcdn.net/hphotos-prn1/s720x720/531091_700429486573_744739821_n.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0999" y="1143000"/>
            <a:ext cx="8590395"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92829830-25C5-4564-B5E7-94DFCBEC6BC0}" type="slidenum">
              <a:rPr lang="en-US" smtClean="0"/>
              <a:pPr/>
              <a:t>44</a:t>
            </a:fld>
            <a:endParaRPr lang="en-US"/>
          </a:p>
        </p:txBody>
      </p:sp>
    </p:spTree>
    <p:extLst>
      <p:ext uri="{BB962C8B-B14F-4D97-AF65-F5344CB8AC3E}">
        <p14:creationId xmlns="" xmlns:p14="http://schemas.microsoft.com/office/powerpoint/2010/main" val="8632852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ChemCam on Discovery (2:28)</a:t>
            </a:r>
            <a:endParaRPr lang="en-US" dirty="0"/>
          </a:p>
        </p:txBody>
      </p:sp>
      <p:sp>
        <p:nvSpPr>
          <p:cNvPr id="3" name="Rectangle 2"/>
          <p:cNvSpPr/>
          <p:nvPr/>
        </p:nvSpPr>
        <p:spPr>
          <a:xfrm>
            <a:off x="762000" y="6324600"/>
            <a:ext cx="7924800" cy="369332"/>
          </a:xfrm>
          <a:prstGeom prst="rect">
            <a:avLst/>
          </a:prstGeom>
        </p:spPr>
        <p:txBody>
          <a:bodyPr wrap="square">
            <a:spAutoFit/>
          </a:bodyPr>
          <a:lstStyle/>
          <a:p>
            <a:pPr algn="ctr"/>
            <a:r>
              <a:rPr lang="en-US" dirty="0" smtClean="0"/>
              <a:t>http://</a:t>
            </a:r>
            <a:r>
              <a:rPr lang="en-US" dirty="0" smtClean="0">
                <a:hlinkClick r:id="rId2"/>
              </a:rPr>
              <a:t>science.discovery.com/videos/mars-landing-2012-chem-cam.html</a:t>
            </a:r>
            <a:endParaRPr lang="en-US" dirty="0"/>
          </a:p>
        </p:txBody>
      </p:sp>
      <p:pic>
        <p:nvPicPr>
          <p:cNvPr id="2048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0649" y="1648691"/>
            <a:ext cx="8267502"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92829830-25C5-4564-B5E7-94DFCBEC6BC0}" type="slidenum">
              <a:rPr lang="en-US" smtClean="0"/>
              <a:pPr/>
              <a:t>45</a:t>
            </a:fld>
            <a:endParaRPr lang="en-US"/>
          </a:p>
        </p:txBody>
      </p:sp>
    </p:spTree>
    <p:extLst>
      <p:ext uri="{BB962C8B-B14F-4D97-AF65-F5344CB8AC3E}">
        <p14:creationId xmlns="" xmlns:p14="http://schemas.microsoft.com/office/powerpoint/2010/main" val="14091489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Curiosity rover report</a:t>
            </a:r>
            <a:endParaRPr lang="en-US" dirty="0"/>
          </a:p>
        </p:txBody>
      </p:sp>
      <p:sp>
        <p:nvSpPr>
          <p:cNvPr id="3" name="Slide Number Placeholder 2"/>
          <p:cNvSpPr>
            <a:spLocks noGrp="1"/>
          </p:cNvSpPr>
          <p:nvPr>
            <p:ph type="sldNum" sz="quarter" idx="12"/>
          </p:nvPr>
        </p:nvSpPr>
        <p:spPr/>
        <p:txBody>
          <a:bodyPr/>
          <a:lstStyle/>
          <a:p>
            <a:fld id="{92829830-25C5-4564-B5E7-94DFCBEC6BC0}" type="slidenum">
              <a:rPr lang="en-US" smtClean="0"/>
              <a:pPr/>
              <a:t>46</a:t>
            </a:fld>
            <a:endParaRPr lang="en-US"/>
          </a:p>
        </p:txBody>
      </p:sp>
      <p:pic>
        <p:nvPicPr>
          <p:cNvPr id="49154" name="Picture 2"/>
          <p:cNvPicPr>
            <a:picLocks noChangeAspect="1" noChangeArrowheads="1"/>
          </p:cNvPicPr>
          <p:nvPr/>
        </p:nvPicPr>
        <p:blipFill>
          <a:blip r:embed="rId2" cstate="print"/>
          <a:srcRect/>
          <a:stretch>
            <a:fillRect/>
          </a:stretch>
        </p:blipFill>
        <p:spPr bwMode="auto">
          <a:xfrm>
            <a:off x="533400" y="1676400"/>
            <a:ext cx="8128000" cy="4572000"/>
          </a:xfrm>
          <a:prstGeom prst="rect">
            <a:avLst/>
          </a:prstGeom>
          <a:noFill/>
          <a:ln w="9525">
            <a:noFill/>
            <a:miter lim="800000"/>
            <a:headEnd/>
            <a:tailEnd/>
          </a:ln>
        </p:spPr>
      </p:pic>
      <p:sp>
        <p:nvSpPr>
          <p:cNvPr id="5" name="Rectangle 4"/>
          <p:cNvSpPr/>
          <p:nvPr/>
        </p:nvSpPr>
        <p:spPr>
          <a:xfrm>
            <a:off x="304800" y="6324600"/>
            <a:ext cx="8534400" cy="307777"/>
          </a:xfrm>
          <a:prstGeom prst="rect">
            <a:avLst/>
          </a:prstGeom>
        </p:spPr>
        <p:txBody>
          <a:bodyPr wrap="square">
            <a:spAutoFit/>
          </a:bodyPr>
          <a:lstStyle/>
          <a:p>
            <a:pPr algn="ctr"/>
            <a:r>
              <a:rPr lang="en-US" sz="1400" dirty="0" smtClean="0">
                <a:hlinkClick r:id="rId3"/>
              </a:rPr>
              <a:t>http://www.youtube.com/watch?v=iDgv14Qtl1c&amp;list=UUryGec9PdUCLjpJW2mgCuLw&amp;index=21</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 we know?</a:t>
            </a:r>
            <a:br>
              <a:rPr lang="en-US" dirty="0" smtClean="0"/>
            </a:br>
            <a:r>
              <a:rPr lang="en-US" sz="3100" dirty="0" smtClean="0"/>
              <a:t>Differences between Earth and Mars</a:t>
            </a:r>
            <a:endParaRPr lang="en-US" sz="31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2829830-25C5-4564-B5E7-94DFCBEC6BC0}" type="slidenum">
              <a:rPr lang="en-US" smtClean="0"/>
              <a:pPr/>
              <a:t>5</a:t>
            </a:fld>
            <a:endParaRPr lang="en-US"/>
          </a:p>
        </p:txBody>
      </p:sp>
    </p:spTree>
    <p:extLst>
      <p:ext uri="{BB962C8B-B14F-4D97-AF65-F5344CB8AC3E}">
        <p14:creationId xmlns="" xmlns:p14="http://schemas.microsoft.com/office/powerpoint/2010/main" val="4485729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p:cNvPicPr>
            <a:picLocks noChangeAspect="1" noChangeArrowheads="1"/>
          </p:cNvPicPr>
          <p:nvPr/>
        </p:nvPicPr>
        <p:blipFill>
          <a:blip r:embed="rId3" cstate="print">
            <a:extLst>
              <a:ext uri="{28A0092B-C50C-407E-A947-70E740481C1C}">
                <a14:useLocalDpi xmlns="" xmlns:a14="http://schemas.microsoft.com/office/drawing/2010/main" val="0"/>
              </a:ext>
            </a:extLst>
          </a:blip>
          <a:srcRect l="691" r="21985"/>
          <a:stretch>
            <a:fillRect/>
          </a:stretch>
        </p:blipFill>
        <p:spPr bwMode="auto">
          <a:xfrm>
            <a:off x="4953000" y="1447800"/>
            <a:ext cx="3352800" cy="183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9635"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b="3808"/>
          <a:stretch>
            <a:fillRect/>
          </a:stretch>
        </p:blipFill>
        <p:spPr bwMode="auto">
          <a:xfrm>
            <a:off x="71437" y="3249291"/>
            <a:ext cx="8643938" cy="3608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3" name="Title 12"/>
          <p:cNvSpPr>
            <a:spLocks noGrp="1"/>
          </p:cNvSpPr>
          <p:nvPr>
            <p:ph type="title"/>
          </p:nvPr>
        </p:nvSpPr>
        <p:spPr>
          <a:xfrm>
            <a:off x="381000" y="228600"/>
            <a:ext cx="7848600" cy="1022462"/>
          </a:xfrm>
        </p:spPr>
        <p:txBody>
          <a:bodyPr/>
          <a:lstStyle/>
          <a:p>
            <a:r>
              <a:rPr lang="en-US" dirty="0" smtClean="0"/>
              <a:t>Mars: An ancient surface</a:t>
            </a:r>
            <a:endParaRPr lang="en-US" dirty="0"/>
          </a:p>
        </p:txBody>
      </p:sp>
      <p:sp>
        <p:nvSpPr>
          <p:cNvPr id="14" name="Rectangle 9"/>
          <p:cNvSpPr>
            <a:spLocks/>
          </p:cNvSpPr>
          <p:nvPr/>
        </p:nvSpPr>
        <p:spPr bwMode="auto">
          <a:xfrm>
            <a:off x="6477000" y="2895600"/>
            <a:ext cx="2133600" cy="964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2000" b="1" dirty="0" smtClean="0">
                <a:solidFill>
                  <a:schemeClr val="accent4"/>
                </a:solidFill>
                <a:ea typeface="ＭＳ Ｐゴシック" charset="0"/>
                <a:cs typeface="ＭＳ Ｐゴシック" charset="0"/>
                <a:sym typeface="Comic Sans MS" charset="0"/>
              </a:rPr>
              <a:t>Average age of Earth’s surface</a:t>
            </a:r>
            <a:endParaRPr lang="en-US" sz="2000" b="1" dirty="0">
              <a:solidFill>
                <a:schemeClr val="accent4"/>
              </a:solidFill>
              <a:ea typeface="ＭＳ Ｐゴシック" charset="0"/>
              <a:cs typeface="ＭＳ Ｐゴシック" charset="0"/>
              <a:sym typeface="Comic Sans MS" charset="0"/>
            </a:endParaRPr>
          </a:p>
        </p:txBody>
      </p:sp>
      <p:sp>
        <p:nvSpPr>
          <p:cNvPr id="15" name="Line 10"/>
          <p:cNvSpPr>
            <a:spLocks noChangeShapeType="1"/>
          </p:cNvSpPr>
          <p:nvPr/>
        </p:nvSpPr>
        <p:spPr bwMode="auto">
          <a:xfrm rot="10800000" flipH="1">
            <a:off x="7000875" y="3733800"/>
            <a:ext cx="9525" cy="935829"/>
          </a:xfrm>
          <a:prstGeom prst="line">
            <a:avLst/>
          </a:prstGeom>
          <a:noFill/>
          <a:ln w="38100">
            <a:solidFill>
              <a:schemeClr val="accent4"/>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16" name="Rectangle 6"/>
          <p:cNvSpPr>
            <a:spLocks/>
          </p:cNvSpPr>
          <p:nvPr/>
        </p:nvSpPr>
        <p:spPr bwMode="auto">
          <a:xfrm>
            <a:off x="0" y="1676400"/>
            <a:ext cx="23622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500" b="1" dirty="0">
                <a:solidFill>
                  <a:schemeClr val="accent4"/>
                </a:solidFill>
                <a:ea typeface="ＭＳ Ｐゴシック" charset="0"/>
                <a:cs typeface="ＭＳ Ｐゴシック" charset="0"/>
                <a:sym typeface="Comic Sans MS" charset="0"/>
              </a:rPr>
              <a:t>Water on Earth</a:t>
            </a:r>
          </a:p>
        </p:txBody>
      </p:sp>
      <p:sp>
        <p:nvSpPr>
          <p:cNvPr id="17" name="Line 7"/>
          <p:cNvSpPr>
            <a:spLocks noChangeShapeType="1"/>
          </p:cNvSpPr>
          <p:nvPr/>
        </p:nvSpPr>
        <p:spPr bwMode="auto">
          <a:xfrm rot="10800000" flipH="1">
            <a:off x="954011" y="2209800"/>
            <a:ext cx="36590" cy="2487215"/>
          </a:xfrm>
          <a:prstGeom prst="line">
            <a:avLst/>
          </a:prstGeom>
          <a:noFill/>
          <a:ln w="38100">
            <a:solidFill>
              <a:schemeClr val="accent4"/>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18" name="Rectangle 9"/>
          <p:cNvSpPr>
            <a:spLocks/>
          </p:cNvSpPr>
          <p:nvPr/>
        </p:nvSpPr>
        <p:spPr bwMode="auto">
          <a:xfrm>
            <a:off x="1447800" y="2133600"/>
            <a:ext cx="2286000" cy="800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500" b="1" dirty="0">
                <a:solidFill>
                  <a:schemeClr val="accent4"/>
                </a:solidFill>
                <a:ea typeface="ＭＳ Ｐゴシック" charset="0"/>
                <a:cs typeface="ＭＳ Ｐゴシック" charset="0"/>
                <a:sym typeface="Comic Sans MS" charset="0"/>
              </a:rPr>
              <a:t>Life on Earth</a:t>
            </a:r>
          </a:p>
        </p:txBody>
      </p:sp>
      <p:sp>
        <p:nvSpPr>
          <p:cNvPr id="19" name="Line 10"/>
          <p:cNvSpPr>
            <a:spLocks noChangeShapeType="1"/>
          </p:cNvSpPr>
          <p:nvPr/>
        </p:nvSpPr>
        <p:spPr bwMode="auto">
          <a:xfrm rot="10800000" flipH="1">
            <a:off x="2000251" y="2667000"/>
            <a:ext cx="57149" cy="2030016"/>
          </a:xfrm>
          <a:prstGeom prst="line">
            <a:avLst/>
          </a:prstGeom>
          <a:noFill/>
          <a:ln w="38100">
            <a:solidFill>
              <a:schemeClr val="accent4"/>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20" name="Rectangle 9"/>
          <p:cNvSpPr>
            <a:spLocks/>
          </p:cNvSpPr>
          <p:nvPr/>
        </p:nvSpPr>
        <p:spPr bwMode="auto">
          <a:xfrm>
            <a:off x="2286000" y="2743200"/>
            <a:ext cx="2133600" cy="964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2000" b="1" dirty="0" smtClean="0">
                <a:solidFill>
                  <a:srgbClr val="FF0000"/>
                </a:solidFill>
                <a:ea typeface="ＭＳ Ｐゴシック" charset="0"/>
                <a:cs typeface="ＭＳ Ｐゴシック" charset="0"/>
                <a:sym typeface="Comic Sans MS" charset="0"/>
              </a:rPr>
              <a:t>Average age of Mars’ surface</a:t>
            </a:r>
            <a:endParaRPr lang="en-US" sz="2000" b="1" dirty="0">
              <a:solidFill>
                <a:srgbClr val="FF0000"/>
              </a:solidFill>
              <a:ea typeface="ＭＳ Ｐゴシック" charset="0"/>
              <a:cs typeface="ＭＳ Ｐゴシック" charset="0"/>
              <a:sym typeface="Comic Sans MS" charset="0"/>
            </a:endParaRPr>
          </a:p>
        </p:txBody>
      </p:sp>
      <p:sp>
        <p:nvSpPr>
          <p:cNvPr id="21" name="Line 10"/>
          <p:cNvSpPr>
            <a:spLocks noChangeShapeType="1"/>
          </p:cNvSpPr>
          <p:nvPr/>
        </p:nvSpPr>
        <p:spPr bwMode="auto">
          <a:xfrm rot="10800000" flipH="1">
            <a:off x="2743200" y="3581400"/>
            <a:ext cx="0" cy="1088228"/>
          </a:xfrm>
          <a:prstGeom prst="line">
            <a:avLst/>
          </a:prstGeom>
          <a:noFill/>
          <a:ln w="38100">
            <a:solidFill>
              <a:srgbClr val="FF00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 xmlns:p14="http://schemas.microsoft.com/office/powerpoint/2010/main" val="29673913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235" y="13855"/>
            <a:ext cx="8229600" cy="1251062"/>
          </a:xfrm>
        </p:spPr>
        <p:txBody>
          <a:bodyPr>
            <a:normAutofit fontScale="90000"/>
          </a:bodyPr>
          <a:lstStyle/>
          <a:p>
            <a:r>
              <a:rPr lang="en-US" dirty="0" smtClean="0"/>
              <a:t>Mars Science Laboratory (MSL)</a:t>
            </a:r>
            <a:br>
              <a:rPr lang="en-US" dirty="0" smtClean="0"/>
            </a:br>
            <a:r>
              <a:rPr lang="en-US" sz="3600" dirty="0" smtClean="0"/>
              <a:t>‘Curiosity’</a:t>
            </a:r>
            <a:endParaRPr lang="en-US" sz="3600" dirty="0"/>
          </a:p>
        </p:txBody>
      </p:sp>
      <p:pic>
        <p:nvPicPr>
          <p:cNvPr id="1026" name="Picture 2" descr="http://mars.jpl.nasa.gov/msl/images/PIA15279_3rovers-stand_D2011_1215_D521-br2.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226127"/>
            <a:ext cx="8454071" cy="5638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5867400" y="1581833"/>
            <a:ext cx="2544223" cy="954107"/>
          </a:xfrm>
          <a:prstGeom prst="rect">
            <a:avLst/>
          </a:prstGeom>
          <a:noFill/>
        </p:spPr>
        <p:txBody>
          <a:bodyPr wrap="none" rtlCol="0">
            <a:spAutoFit/>
          </a:bodyPr>
          <a:lstStyle/>
          <a:p>
            <a:r>
              <a:rPr lang="en-US" sz="3600" dirty="0" smtClean="0">
                <a:solidFill>
                  <a:srgbClr val="FFFF00"/>
                </a:solidFill>
              </a:rPr>
              <a:t>MSL (2011)</a:t>
            </a:r>
          </a:p>
          <a:p>
            <a:r>
              <a:rPr lang="en-US" sz="2000" dirty="0" smtClean="0">
                <a:solidFill>
                  <a:srgbClr val="FFFF00"/>
                </a:solidFill>
              </a:rPr>
              <a:t>Curiosity</a:t>
            </a:r>
            <a:endParaRPr lang="en-US" sz="2000" dirty="0">
              <a:solidFill>
                <a:srgbClr val="FFFF00"/>
              </a:solidFill>
            </a:endParaRPr>
          </a:p>
        </p:txBody>
      </p:sp>
      <p:sp>
        <p:nvSpPr>
          <p:cNvPr id="6" name="TextBox 5"/>
          <p:cNvSpPr txBox="1"/>
          <p:nvPr/>
        </p:nvSpPr>
        <p:spPr>
          <a:xfrm>
            <a:off x="762000" y="2438400"/>
            <a:ext cx="2662908" cy="954107"/>
          </a:xfrm>
          <a:prstGeom prst="rect">
            <a:avLst/>
          </a:prstGeom>
          <a:noFill/>
        </p:spPr>
        <p:txBody>
          <a:bodyPr wrap="none" rtlCol="0">
            <a:spAutoFit/>
          </a:bodyPr>
          <a:lstStyle/>
          <a:p>
            <a:pPr algn="ctr"/>
            <a:r>
              <a:rPr lang="en-US" sz="3600" dirty="0" smtClean="0">
                <a:solidFill>
                  <a:srgbClr val="FFFF00"/>
                </a:solidFill>
              </a:rPr>
              <a:t>MER (2003)</a:t>
            </a:r>
          </a:p>
          <a:p>
            <a:pPr algn="ctr"/>
            <a:r>
              <a:rPr lang="en-US" sz="2000" dirty="0" smtClean="0">
                <a:solidFill>
                  <a:srgbClr val="FFFF00"/>
                </a:solidFill>
              </a:rPr>
              <a:t>Spirit and Opportunity</a:t>
            </a:r>
            <a:endParaRPr lang="en-US" sz="2000" dirty="0">
              <a:solidFill>
                <a:srgbClr val="FFFF00"/>
              </a:solidFill>
            </a:endParaRPr>
          </a:p>
        </p:txBody>
      </p:sp>
      <p:sp>
        <p:nvSpPr>
          <p:cNvPr id="7" name="TextBox 6"/>
          <p:cNvSpPr txBox="1"/>
          <p:nvPr/>
        </p:nvSpPr>
        <p:spPr>
          <a:xfrm>
            <a:off x="2317035" y="5940386"/>
            <a:ext cx="3749745" cy="954107"/>
          </a:xfrm>
          <a:prstGeom prst="rect">
            <a:avLst/>
          </a:prstGeom>
          <a:noFill/>
        </p:spPr>
        <p:txBody>
          <a:bodyPr wrap="none" rtlCol="0">
            <a:spAutoFit/>
          </a:bodyPr>
          <a:lstStyle/>
          <a:p>
            <a:pPr algn="ctr"/>
            <a:r>
              <a:rPr lang="en-US" sz="3600" dirty="0" smtClean="0">
                <a:solidFill>
                  <a:srgbClr val="FFFF00"/>
                </a:solidFill>
              </a:rPr>
              <a:t>Pathfinder (1996)</a:t>
            </a:r>
          </a:p>
          <a:p>
            <a:pPr algn="ctr"/>
            <a:r>
              <a:rPr lang="en-US" sz="2000" dirty="0" smtClean="0">
                <a:solidFill>
                  <a:srgbClr val="FFFF00"/>
                </a:solidFill>
              </a:rPr>
              <a:t>Sojourner</a:t>
            </a:r>
            <a:endParaRPr lang="en-US" sz="2000" dirty="0">
              <a:solidFill>
                <a:srgbClr val="FFFF00"/>
              </a:solidFill>
            </a:endParaRPr>
          </a:p>
        </p:txBody>
      </p:sp>
      <p:sp>
        <p:nvSpPr>
          <p:cNvPr id="3" name="Slide Number Placeholder 2"/>
          <p:cNvSpPr>
            <a:spLocks noGrp="1"/>
          </p:cNvSpPr>
          <p:nvPr>
            <p:ph type="sldNum" sz="quarter" idx="12"/>
          </p:nvPr>
        </p:nvSpPr>
        <p:spPr/>
        <p:txBody>
          <a:bodyPr/>
          <a:lstStyle/>
          <a:p>
            <a:fld id="{92829830-25C5-4564-B5E7-94DFCBEC6BC0}" type="slidenum">
              <a:rPr lang="en-US" smtClean="0"/>
              <a:pPr/>
              <a:t>7</a:t>
            </a:fld>
            <a:endParaRPr lang="en-US"/>
          </a:p>
        </p:txBody>
      </p:sp>
    </p:spTree>
    <p:extLst>
      <p:ext uri="{BB962C8B-B14F-4D97-AF65-F5344CB8AC3E}">
        <p14:creationId xmlns="" xmlns:p14="http://schemas.microsoft.com/office/powerpoint/2010/main" val="786136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MSL</a:t>
            </a:r>
            <a:endParaRPr lang="en-US" dirty="0"/>
          </a:p>
        </p:txBody>
      </p:sp>
      <p:sp>
        <p:nvSpPr>
          <p:cNvPr id="3" name="Content Placeholder 2"/>
          <p:cNvSpPr>
            <a:spLocks noGrp="1"/>
          </p:cNvSpPr>
          <p:nvPr>
            <p:ph idx="1"/>
          </p:nvPr>
        </p:nvSpPr>
        <p:spPr>
          <a:xfrm>
            <a:off x="304800" y="1676400"/>
            <a:ext cx="8458200" cy="4625609"/>
          </a:xfrm>
        </p:spPr>
        <p:txBody>
          <a:bodyPr>
            <a:normAutofit lnSpcReduction="10000"/>
          </a:bodyPr>
          <a:lstStyle/>
          <a:p>
            <a:pPr marL="118872" indent="0">
              <a:buNone/>
            </a:pPr>
            <a:r>
              <a:rPr lang="en-US" dirty="0" smtClean="0"/>
              <a:t>To assess the past and present habitability of the martian environment</a:t>
            </a:r>
          </a:p>
          <a:p>
            <a:pPr marL="118872" indent="0">
              <a:buNone/>
            </a:pPr>
            <a:endParaRPr lang="en-US" dirty="0" smtClean="0"/>
          </a:p>
          <a:p>
            <a:r>
              <a:rPr lang="en-US" dirty="0" smtClean="0"/>
              <a:t>Not a search for life per se</a:t>
            </a:r>
          </a:p>
          <a:p>
            <a:r>
              <a:rPr lang="en-US" dirty="0" smtClean="0"/>
              <a:t>Environments in which life could exist</a:t>
            </a:r>
          </a:p>
          <a:p>
            <a:pPr lvl="1"/>
            <a:r>
              <a:rPr lang="en-US" dirty="0" smtClean="0"/>
              <a:t>H</a:t>
            </a:r>
            <a:r>
              <a:rPr lang="en-US" baseline="-25000" dirty="0" smtClean="0"/>
              <a:t>2</a:t>
            </a:r>
            <a:r>
              <a:rPr lang="en-US" dirty="0" smtClean="0"/>
              <a:t>O (key criterion for life)</a:t>
            </a:r>
          </a:p>
          <a:p>
            <a:pPr lvl="1"/>
            <a:r>
              <a:rPr lang="en-US" dirty="0" smtClean="0"/>
              <a:t>Hydrated and water-formed minerals</a:t>
            </a:r>
          </a:p>
          <a:p>
            <a:pPr lvl="1"/>
            <a:r>
              <a:rPr lang="en-US" dirty="0" smtClean="0"/>
              <a:t>Organic materials</a:t>
            </a:r>
          </a:p>
          <a:p>
            <a:pPr lvl="1"/>
            <a:r>
              <a:rPr lang="en-US" dirty="0" smtClean="0"/>
              <a:t>Other bio signatures (chemical or morphological)</a:t>
            </a:r>
          </a:p>
        </p:txBody>
      </p:sp>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19599" y="27709"/>
            <a:ext cx="924721" cy="13438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92829830-25C5-4564-B5E7-94DFCBEC6BC0}" type="slidenum">
              <a:rPr lang="en-US" smtClean="0"/>
              <a:pPr/>
              <a:t>8</a:t>
            </a:fld>
            <a:endParaRPr lang="en-US"/>
          </a:p>
        </p:txBody>
      </p:sp>
    </p:spTree>
    <p:extLst>
      <p:ext uri="{BB962C8B-B14F-4D97-AF65-F5344CB8AC3E}">
        <p14:creationId xmlns="" xmlns:p14="http://schemas.microsoft.com/office/powerpoint/2010/main" val="2157099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 name="Picture 9" descr="PIA15686-Fig1-new_ellipse_wide-br2.jpeg"/>
          <p:cNvPicPr>
            <a:picLocks noChangeAspect="1"/>
          </p:cNvPicPr>
          <p:nvPr/>
        </p:nvPicPr>
        <p:blipFill rotWithShape="1">
          <a:blip r:embed="rId3" cstate="screen">
            <a:extLst>
              <a:ext uri="{28A0092B-C50C-407E-A947-70E740481C1C}">
                <a14:useLocalDpi xmlns="" xmlns:a14="http://schemas.microsoft.com/office/drawing/2010/main"/>
              </a:ext>
            </a:extLst>
          </a:blip>
          <a:srcRect/>
          <a:stretch/>
        </p:blipFill>
        <p:spPr>
          <a:xfrm>
            <a:off x="0" y="762000"/>
            <a:ext cx="6153988" cy="3725333"/>
          </a:xfrm>
          <a:prstGeom prst="rect">
            <a:avLst/>
          </a:prstGeom>
          <a:ln w="19050">
            <a:solidFill>
              <a:schemeClr val="accent1"/>
            </a:solidFill>
          </a:ln>
        </p:spPr>
      </p:pic>
      <p:sp>
        <p:nvSpPr>
          <p:cNvPr id="8" name="TextBox 7"/>
          <p:cNvSpPr txBox="1"/>
          <p:nvPr/>
        </p:nvSpPr>
        <p:spPr>
          <a:xfrm>
            <a:off x="0" y="4495800"/>
            <a:ext cx="3581400" cy="276999"/>
          </a:xfrm>
          <a:prstGeom prst="rect">
            <a:avLst/>
          </a:prstGeom>
          <a:noFill/>
        </p:spPr>
        <p:txBody>
          <a:bodyPr wrap="square" rtlCol="0">
            <a:spAutoFit/>
          </a:bodyPr>
          <a:lstStyle/>
          <a:p>
            <a:r>
              <a:rPr lang="en-US" sz="1200" dirty="0" smtClean="0">
                <a:solidFill>
                  <a:schemeClr val="bg1"/>
                </a:solidFill>
              </a:rPr>
              <a:t>NASA/JPL-Caltech/ESA/DLR/FU Berlin/MSSS</a:t>
            </a:r>
            <a:endParaRPr lang="en-US" sz="1200" dirty="0">
              <a:solidFill>
                <a:schemeClr val="bg1"/>
              </a:solidFill>
            </a:endParaRPr>
          </a:p>
        </p:txBody>
      </p:sp>
      <p:pic>
        <p:nvPicPr>
          <p:cNvPr id="4" name="Picture 3" descr="PIA14305_Grotzinger4-br2.jpeg"/>
          <p:cNvPicPr>
            <a:picLocks noChangeAspect="1"/>
          </p:cNvPicPr>
          <p:nvPr/>
        </p:nvPicPr>
        <p:blipFill rotWithShape="1">
          <a:blip r:embed="rId4" cstate="screen">
            <a:extLst>
              <a:ext uri="{28A0092B-C50C-407E-A947-70E740481C1C}">
                <a14:useLocalDpi xmlns="" xmlns:a14="http://schemas.microsoft.com/office/drawing/2010/main"/>
              </a:ext>
            </a:extLst>
          </a:blip>
          <a:srcRect b="2205"/>
          <a:stretch/>
        </p:blipFill>
        <p:spPr>
          <a:xfrm>
            <a:off x="4951150" y="3352800"/>
            <a:ext cx="4192850" cy="3505200"/>
          </a:xfrm>
          <a:prstGeom prst="rect">
            <a:avLst/>
          </a:prstGeom>
          <a:ln w="19050">
            <a:solidFill>
              <a:schemeClr val="accent1"/>
            </a:solidFill>
          </a:ln>
        </p:spPr>
      </p:pic>
      <p:sp>
        <p:nvSpPr>
          <p:cNvPr id="9" name="TextBox 8"/>
          <p:cNvSpPr txBox="1"/>
          <p:nvPr/>
        </p:nvSpPr>
        <p:spPr>
          <a:xfrm>
            <a:off x="6791316" y="3048000"/>
            <a:ext cx="2352684" cy="276999"/>
          </a:xfrm>
          <a:prstGeom prst="rect">
            <a:avLst/>
          </a:prstGeom>
          <a:noFill/>
        </p:spPr>
        <p:txBody>
          <a:bodyPr wrap="square" rtlCol="0">
            <a:spAutoFit/>
          </a:bodyPr>
          <a:lstStyle/>
          <a:p>
            <a:pPr algn="r"/>
            <a:r>
              <a:rPr lang="en-US" sz="1200" dirty="0" smtClean="0">
                <a:solidFill>
                  <a:schemeClr val="bg1"/>
                </a:solidFill>
              </a:rPr>
              <a:t>NASA/JPL-Caltech</a:t>
            </a:r>
            <a:endParaRPr lang="en-US" sz="1200" dirty="0">
              <a:solidFill>
                <a:schemeClr val="bg1"/>
              </a:solidFill>
            </a:endParaRPr>
          </a:p>
        </p:txBody>
      </p:sp>
      <p:sp>
        <p:nvSpPr>
          <p:cNvPr id="12" name="Title 11"/>
          <p:cNvSpPr>
            <a:spLocks noGrp="1"/>
          </p:cNvSpPr>
          <p:nvPr>
            <p:ph type="title"/>
          </p:nvPr>
        </p:nvSpPr>
        <p:spPr>
          <a:xfrm>
            <a:off x="457200" y="0"/>
            <a:ext cx="8229600" cy="838200"/>
          </a:xfrm>
        </p:spPr>
        <p:txBody>
          <a:bodyPr>
            <a:normAutofit/>
          </a:bodyPr>
          <a:lstStyle/>
          <a:p>
            <a:r>
              <a:rPr lang="en-US" dirty="0" smtClean="0"/>
              <a:t>Landing site: Gale crater</a:t>
            </a:r>
            <a:endParaRPr lang="en-US" dirty="0"/>
          </a:p>
        </p:txBody>
      </p:sp>
      <p:sp>
        <p:nvSpPr>
          <p:cNvPr id="13" name="TextBox 12"/>
          <p:cNvSpPr txBox="1"/>
          <p:nvPr/>
        </p:nvSpPr>
        <p:spPr>
          <a:xfrm>
            <a:off x="4" y="762000"/>
            <a:ext cx="4434226" cy="707886"/>
          </a:xfrm>
          <a:prstGeom prst="rect">
            <a:avLst/>
          </a:prstGeom>
          <a:noFill/>
        </p:spPr>
        <p:txBody>
          <a:bodyPr wrap="none" rtlCol="0">
            <a:spAutoFit/>
          </a:bodyPr>
          <a:lstStyle/>
          <a:p>
            <a:r>
              <a:rPr lang="en-US" sz="2000" dirty="0" smtClean="0">
                <a:solidFill>
                  <a:schemeClr val="bg1"/>
                </a:solidFill>
              </a:rPr>
              <a:t>Aeolis Mons (‘Mt. Sharp’) ~5.5 km tall</a:t>
            </a:r>
          </a:p>
          <a:p>
            <a:r>
              <a:rPr lang="en-US" sz="2000" dirty="0">
                <a:solidFill>
                  <a:schemeClr val="bg1"/>
                </a:solidFill>
              </a:rPr>
              <a:t>C</a:t>
            </a:r>
            <a:r>
              <a:rPr lang="en-US" sz="2000" dirty="0" smtClean="0">
                <a:solidFill>
                  <a:schemeClr val="bg1"/>
                </a:solidFill>
              </a:rPr>
              <a:t>rater diameter ~150 km</a:t>
            </a:r>
            <a:endParaRPr lang="en-US" sz="2000" dirty="0">
              <a:solidFill>
                <a:schemeClr val="bg1"/>
              </a:solidFill>
            </a:endParaRPr>
          </a:p>
        </p:txBody>
      </p:sp>
      <p:sp>
        <p:nvSpPr>
          <p:cNvPr id="14" name="TextBox 13"/>
          <p:cNvSpPr txBox="1"/>
          <p:nvPr/>
        </p:nvSpPr>
        <p:spPr>
          <a:xfrm>
            <a:off x="1581988" y="3649133"/>
            <a:ext cx="2063385" cy="369332"/>
          </a:xfrm>
          <a:prstGeom prst="rect">
            <a:avLst/>
          </a:prstGeom>
          <a:noFill/>
        </p:spPr>
        <p:txBody>
          <a:bodyPr wrap="none" rtlCol="0">
            <a:spAutoFit/>
          </a:bodyPr>
          <a:lstStyle/>
          <a:p>
            <a:r>
              <a:rPr lang="en-US" dirty="0"/>
              <a:t>E</a:t>
            </a:r>
            <a:r>
              <a:rPr lang="en-US" dirty="0" smtClean="0"/>
              <a:t>llipse ~20 x 7 km</a:t>
            </a:r>
            <a:endParaRPr lang="en-US" dirty="0"/>
          </a:p>
        </p:txBody>
      </p:sp>
      <p:sp>
        <p:nvSpPr>
          <p:cNvPr id="11" name="Slide Number Placeholder 10"/>
          <p:cNvSpPr>
            <a:spLocks noGrp="1"/>
          </p:cNvSpPr>
          <p:nvPr>
            <p:ph type="sldNum" sz="quarter" idx="12"/>
          </p:nvPr>
        </p:nvSpPr>
        <p:spPr/>
        <p:txBody>
          <a:bodyPr/>
          <a:lstStyle/>
          <a:p>
            <a:fld id="{431B533F-FDDA-43E8-9BDE-32F9D75AE3A4}" type="slidenum">
              <a:rPr lang="en-US" smtClean="0"/>
              <a:pPr/>
              <a:t>9</a:t>
            </a:fld>
            <a:endParaRPr lang="en-US"/>
          </a:p>
        </p:txBody>
      </p:sp>
      <p:pic>
        <p:nvPicPr>
          <p:cNvPr id="15"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0" y="4774475"/>
            <a:ext cx="4800600" cy="208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7" name="Rectangle 9"/>
          <p:cNvSpPr>
            <a:spLocks/>
          </p:cNvSpPr>
          <p:nvPr/>
        </p:nvSpPr>
        <p:spPr bwMode="auto">
          <a:xfrm>
            <a:off x="1524000" y="4800600"/>
            <a:ext cx="2133600" cy="278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400" b="1" dirty="0">
                <a:solidFill>
                  <a:srgbClr val="FE4940"/>
                </a:solidFill>
                <a:ea typeface="ＭＳ Ｐゴシック" charset="0"/>
                <a:cs typeface="ＭＳ Ｐゴシック" charset="0"/>
                <a:sym typeface="Comic Sans MS" charset="0"/>
              </a:rPr>
              <a:t>Life on Earth</a:t>
            </a:r>
          </a:p>
        </p:txBody>
      </p:sp>
      <p:sp>
        <p:nvSpPr>
          <p:cNvPr id="18" name="Line 10"/>
          <p:cNvSpPr>
            <a:spLocks noChangeShapeType="1"/>
          </p:cNvSpPr>
          <p:nvPr/>
        </p:nvSpPr>
        <p:spPr bwMode="auto">
          <a:xfrm rot="10800000" flipH="1">
            <a:off x="1047155" y="5029200"/>
            <a:ext cx="1238845" cy="546495"/>
          </a:xfrm>
          <a:prstGeom prst="line">
            <a:avLst/>
          </a:prstGeom>
          <a:noFill/>
          <a:ln w="38100">
            <a:solidFill>
              <a:srgbClr val="FF2712"/>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19" name="Oval 18"/>
          <p:cNvSpPr/>
          <p:nvPr/>
        </p:nvSpPr>
        <p:spPr>
          <a:xfrm>
            <a:off x="762000" y="5105400"/>
            <a:ext cx="1143000" cy="685800"/>
          </a:xfrm>
          <a:prstGeom prst="ellipse">
            <a:avLst/>
          </a:prstGeom>
          <a:noFill/>
          <a:ln cmpd="sng">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8751605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29242</TotalTime>
  <Words>1221</Words>
  <Application>Microsoft Office PowerPoint</Application>
  <PresentationFormat>On-screen Show (4:3)</PresentationFormat>
  <Paragraphs>239</Paragraphs>
  <Slides>46</Slides>
  <Notes>5</Notes>
  <HiddenSlides>0</HiddenSlides>
  <MMClips>1</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Module</vt:lpstr>
      <vt:lpstr>Working on the Curiosity Mars rover</vt:lpstr>
      <vt:lpstr>Who are we and what do we do?</vt:lpstr>
      <vt:lpstr>Where’s Mars?</vt:lpstr>
      <vt:lpstr>Slide 4</vt:lpstr>
      <vt:lpstr>What do we know? Differences between Earth and Mars</vt:lpstr>
      <vt:lpstr>Mars: An ancient surface</vt:lpstr>
      <vt:lpstr>Mars Science Laboratory (MSL) ‘Curiosity’</vt:lpstr>
      <vt:lpstr>Goals of MSL</vt:lpstr>
      <vt:lpstr>Landing site: Gale crater</vt:lpstr>
      <vt:lpstr>Layers of Mt. Sharp</vt:lpstr>
      <vt:lpstr>Curiosity lands on Mars Imaged by HiRISE on Mars Reconnaissance Orbiter</vt:lpstr>
      <vt:lpstr>Heat shield separation Mars Descent Imager (MARDI) </vt:lpstr>
      <vt:lpstr>Just prior to landing</vt:lpstr>
      <vt:lpstr>MARDI descent video</vt:lpstr>
      <vt:lpstr>View of Mt. Sharp from landing site Mastcam image</vt:lpstr>
      <vt:lpstr>Self-portrait with MAHLI</vt:lpstr>
      <vt:lpstr>Self-portrait with MAHLI</vt:lpstr>
      <vt:lpstr>ChemCam Chemistry and Camera</vt:lpstr>
      <vt:lpstr>What is LIBS?</vt:lpstr>
      <vt:lpstr>Slide 20</vt:lpstr>
      <vt:lpstr>ChemCam in action</vt:lpstr>
      <vt:lpstr>First ChemCam target Coronation, Sol 13</vt:lpstr>
      <vt:lpstr>Slide 23</vt:lpstr>
      <vt:lpstr>Current status: Today is sol 203 </vt:lpstr>
      <vt:lpstr>How do you drive a Mars rover?</vt:lpstr>
      <vt:lpstr>Driving the rover</vt:lpstr>
      <vt:lpstr>At the science kickoff</vt:lpstr>
      <vt:lpstr>~5am, still one meeting to go</vt:lpstr>
      <vt:lpstr>Free ice cream!</vt:lpstr>
      <vt:lpstr>Leaving JPL at ~4 am </vt:lpstr>
      <vt:lpstr>ChemCam ops exterior</vt:lpstr>
      <vt:lpstr>ChemRex</vt:lpstr>
      <vt:lpstr>ChemDestroyer</vt:lpstr>
      <vt:lpstr>French: “Why do people think that ChemCam will hurt cats?”</vt:lpstr>
      <vt:lpstr>Slide 35</vt:lpstr>
      <vt:lpstr>U.S. – France collaboration Observatoire de Paris, June 2012</vt:lpstr>
      <vt:lpstr>How did I get here? Nina’s story</vt:lpstr>
      <vt:lpstr>How did I get here, in France? Agnes’ story</vt:lpstr>
      <vt:lpstr>How can *you* get here? Or wherever you want to be</vt:lpstr>
      <vt:lpstr>Questions?</vt:lpstr>
      <vt:lpstr>Backup slides</vt:lpstr>
      <vt:lpstr>Slide 42</vt:lpstr>
      <vt:lpstr>Where are we headed?</vt:lpstr>
      <vt:lpstr>Landing night</vt:lpstr>
      <vt:lpstr>ChemCam on Discovery (2:28)</vt:lpstr>
      <vt:lpstr>Curiosity rover report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Mars Science Laboratory rover mission</dc:title>
  <dc:creator>Nina</dc:creator>
  <cp:lastModifiedBy>Nina Lanza</cp:lastModifiedBy>
  <cp:revision>106</cp:revision>
  <dcterms:created xsi:type="dcterms:W3CDTF">2012-09-14T21:09:08Z</dcterms:created>
  <dcterms:modified xsi:type="dcterms:W3CDTF">2013-03-04T17:53:17Z</dcterms:modified>
</cp:coreProperties>
</file>